
<file path=[Content_Types].xml><?xml version="1.0" encoding="utf-8"?>
<ns0:Types xmlns:ns0="http://schemas.openxmlformats.org/package/2006/content-types">
  <ns0:Default Extension="xml" ContentType="application/xml"/>
  <ns0:Default Extension="rels" ContentType="application/vnd.openxmlformats-package.relationships+xml"/>
  <ns0:Default Extension="jpeg" ContentType="image/jpeg"/>
  <ns0:Default Extension="jpg" ContentType="image/jpg"/>
  <ns0:Default Extension="svg" ContentType="image/svg+xml"/>
  <ns0:Default Extension="png" ContentType="image/png"/>
  <ns0:Default Extension="gif" ContentType="image/gif"/>
  <ns0:Default Extension="m4v" ContentType="video/mp4"/>
  <ns0:Default Extension="mp4" ContentType="video/mp4"/>
  <ns0:Default Extension="vml" ContentType="application/vnd.openxmlformats-officedocument.vmlDrawing"/>
  <ns0:Default Extension="xlsx" ContentType="application/vnd.openxmlformats-officedocument.spreadsheetml.sheet"/>
  <ns0:Override PartName="/ppt/presentation.xml" ContentType="application/vnd.openxmlformats-officedocument.presentationml.presentation.main+xml"/>
  <ns0:Override PartName="/ppt/notesMasters/notesMaster1.xml" ContentType="application/vnd.openxmlformats-officedocument.presentationml.notesMaster+xml"/>
  <ns0:Override PartName="/ppt/slideMasters/slideMaster1.xml" ContentType="application/vnd.openxmlformats-officedocument.presentationml.slideMaster+xml"/>
  <ns0:Override PartName="/ppt/slides/slide1.xml" ContentType="application/vnd.openxmlformats-officedocument.presentationml.slide+xml"/>
  <ns0:Override PartName="/ppt/slideMasters/slideMaster2.xml" ContentType="application/vnd.openxmlformats-officedocument.presentationml.slideMaster+xml"/>
  <ns0:Override PartName="/ppt/slides/slide2.xml" ContentType="application/vnd.openxmlformats-officedocument.presentationml.slide+xml"/>
  <ns0:Override PartName="/ppt/slideMasters/slideMaster3.xml" ContentType="application/vnd.openxmlformats-officedocument.presentationml.slideMaster+xml"/>
  <ns0:Override PartName="/ppt/slides/slide3.xml" ContentType="application/vnd.openxmlformats-officedocument.presentationml.slide+xml"/>
  <ns0:Override PartName="/ppt/slideMasters/slideMaster4.xml" ContentType="application/vnd.openxmlformats-officedocument.presentationml.slideMaster+xml"/>
  <ns0:Override PartName="/ppt/slides/slide4.xml" ContentType="application/vnd.openxmlformats-officedocument.presentationml.slide+xml"/>
  <ns0:Override PartName="/ppt/slideMasters/slideMaster5.xml" ContentType="application/vnd.openxmlformats-officedocument.presentationml.slideMaster+xml"/>
  <ns0:Override PartName="/ppt/slides/slide5.xml" ContentType="application/vnd.openxmlformats-officedocument.presentationml.slide+xml"/>
  <ns0:Override PartName="/ppt/slideMasters/slideMaster6.xml" ContentType="application/vnd.openxmlformats-officedocument.presentationml.slideMaster+xml"/>
  <ns0:Override PartName="/ppt/slides/slide6.xml" ContentType="application/vnd.openxmlformats-officedocument.presentationml.slide+xml"/>
  <ns0:Override PartName="/ppt/slideMasters/slideMaster7.xml" ContentType="application/vnd.openxmlformats-officedocument.presentationml.slideMaster+xml"/>
  <ns0:Override PartName="/ppt/slides/slide7.xml" ContentType="application/vnd.openxmlformats-officedocument.presentationml.slide+xml"/>
  <ns0:Override PartName="/ppt/slideMasters/slideMaster8.xml" ContentType="application/vnd.openxmlformats-officedocument.presentationml.slideMaster+xml"/>
  <ns0:Override PartName="/ppt/slides/slide8.xml" ContentType="application/vnd.openxmlformats-officedocument.presentationml.slide+xml"/>
  <ns0:Override PartName="/ppt/slideMasters/slideMaster9.xml" ContentType="application/vnd.openxmlformats-officedocument.presentationml.slideMaster+xml"/>
  <ns0:Override PartName="/ppt/slides/slide9.xml" ContentType="application/vnd.openxmlformats-officedocument.presentationml.slide+xml"/>
  <ns0:Override PartName="/ppt/slideMasters/slideMaster10.xml" ContentType="application/vnd.openxmlformats-officedocument.presentationml.slideMaster+xml"/>
  <ns0:Override PartName="/ppt/slides/slide10.xml" ContentType="application/vnd.openxmlformats-officedocument.presentationml.slide+xml"/>
  <ns0:Override PartName="/ppt/slideMasters/slideMaster11.xml" ContentType="application/vnd.openxmlformats-officedocument.presentationml.slideMaster+xml"/>
  <ns0:Override PartName="/ppt/slides/slide11.xml" ContentType="application/vnd.openxmlformats-officedocument.presentationml.slide+xml"/>
  <ns0:Override PartName="/ppt/slideMasters/slideMaster12.xml" ContentType="application/vnd.openxmlformats-officedocument.presentationml.slideMaster+xml"/>
  <ns0:Override PartName="/ppt/slides/slide12.xml" ContentType="application/vnd.openxmlformats-officedocument.presentationml.slide+xml"/>
  <ns0:Override PartName="/ppt/slideMasters/slideMaster13.xml" ContentType="application/vnd.openxmlformats-officedocument.presentationml.slideMaster+xml"/>
  <ns0:Override PartName="/ppt/slides/slide13.xml" ContentType="application/vnd.openxmlformats-officedocument.presentationml.slide+xml"/>
  <ns0:Override PartName="/ppt/slideMasters/slideMaster14.xml" ContentType="application/vnd.openxmlformats-officedocument.presentationml.slideMaster+xml"/>
  <ns0:Override PartName="/ppt/slides/slide14.xml" ContentType="application/vnd.openxmlformats-officedocument.presentationml.slide+xml"/>
  <ns0:Override PartName="/ppt/slideMasters/slideMaster15.xml" ContentType="application/vnd.openxmlformats-officedocument.presentationml.slideMaster+xml"/>
  <ns0:Override PartName="/ppt/slides/slide15.xml" ContentType="application/vnd.openxmlformats-officedocument.presentationml.slide+xml"/>
  <ns0:Override PartName="/ppt/slideMasters/slideMaster16.xml" ContentType="application/vnd.openxmlformats-officedocument.presentationml.slideMaster+xml"/>
  <ns0:Override PartName="/ppt/slides/slide16.xml" ContentType="application/vnd.openxmlformats-officedocument.presentationml.slide+xml"/>
  <ns0:Override PartName="/ppt/slideMasters/slideMaster17.xml" ContentType="application/vnd.openxmlformats-officedocument.presentationml.slideMaster+xml"/>
  <ns0:Override PartName="/ppt/slides/slide17.xml" ContentType="application/vnd.openxmlformats-officedocument.presentationml.slide+xml"/>
  <ns0:Override PartName="/ppt/slideMasters/slideMaster18.xml" ContentType="application/vnd.openxmlformats-officedocument.presentationml.slideMaster+xml"/>
  <ns0:Override PartName="/ppt/slides/slide18.xml" ContentType="application/vnd.openxmlformats-officedocument.presentationml.slide+xml"/>
  <ns0:Override PartName="/ppt/slideMasters/slideMaster19.xml" ContentType="application/vnd.openxmlformats-officedocument.presentationml.slideMaster+xml"/>
  <ns0:Override PartName="/ppt/slides/slide19.xml" ContentType="application/vnd.openxmlformats-officedocument.presentationml.slide+xml"/>
  <ns0:Override PartName="/ppt/slideMasters/slideMaster20.xml" ContentType="application/vnd.openxmlformats-officedocument.presentationml.slideMaster+xml"/>
  <ns0:Override PartName="/ppt/slides/slide20.xml" ContentType="application/vnd.openxmlformats-officedocument.presentationml.slide+xml"/>
  <ns0:Override PartName="/ppt/slideMasters/slideMaster21.xml" ContentType="application/vnd.openxmlformats-officedocument.presentationml.slideMaster+xml"/>
  <ns0:Override PartName="/ppt/slides/slide21.xml" ContentType="application/vnd.openxmlformats-officedocument.presentationml.slide+xml"/>
  <ns0:Override PartName="/ppt/slideMasters/slideMaster22.xml" ContentType="application/vnd.openxmlformats-officedocument.presentationml.slideMaster+xml"/>
  <ns0:Override PartName="/ppt/slides/slide22.xml" ContentType="application/vnd.openxmlformats-officedocument.presentationml.slide+xml"/>
  <ns0:Override PartName="/ppt/slideMasters/slideMaster23.xml" ContentType="application/vnd.openxmlformats-officedocument.presentationml.slideMaster+xml"/>
  <ns0:Override PartName="/ppt/slides/slide23.xml" ContentType="application/vnd.openxmlformats-officedocument.presentationml.slide+xml"/>
  <ns0:Override PartName="/ppt/presProps.xml" ContentType="application/vnd.openxmlformats-officedocument.presentationml.presProps+xml"/>
  <ns0:Override PartName="/ppt/viewProps.xml" ContentType="application/vnd.openxmlformats-officedocument.presentationml.viewProps+xml"/>
  <ns0:Override PartName="/ppt/theme/theme1.xml" ContentType="application/vnd.openxmlformats-officedocument.theme+xml"/>
  <ns0:Override PartName="/ppt/tableStyles.xml" ContentType="application/vnd.openxmlformats-officedocument.presentationml.tableStyles+xml"/>
  <ns0:Override PartName="/ppt/slideLayouts/slideLayout1.xml" ContentType="application/vnd.openxmlformats-officedocument.presentationml.slideLayout+xml"/>
  <ns0:Override PartName="/ppt/notesSlides/notesSlide1.xml" ContentType="application/vnd.openxmlformats-officedocument.presentationml.notesSlide+xml"/>
  <ns0:Override PartName="/ppt/notesSlides/notesSlide2.xml" ContentType="application/vnd.openxmlformats-officedocument.presentationml.notesSlide+xml"/>
  <ns0:Override PartName="/ppt/notesSlides/notesSlide3.xml" ContentType="application/vnd.openxmlformats-officedocument.presentationml.notesSlide+xml"/>
  <ns0:Override PartName="/ppt/notesSlides/notesSlide4.xml" ContentType="application/vnd.openxmlformats-officedocument.presentationml.notesSlide+xml"/>
  <ns0:Override PartName="/ppt/notesSlides/notesSlide5.xml" ContentType="application/vnd.openxmlformats-officedocument.presentationml.notesSlide+xml"/>
  <ns0:Override PartName="/ppt/notesSlides/notesSlide6.xml" ContentType="application/vnd.openxmlformats-officedocument.presentationml.notesSlide+xml"/>
  <ns0:Override PartName="/ppt/notesSlides/notesSlide7.xml" ContentType="application/vnd.openxmlformats-officedocument.presentationml.notesSlide+xml"/>
  <ns0:Override PartName="/ppt/notesSlides/notesSlide8.xml" ContentType="application/vnd.openxmlformats-officedocument.presentationml.notesSlide+xml"/>
  <ns0:Override PartName="/ppt/notesSlides/notesSlide9.xml" ContentType="application/vnd.openxmlformats-officedocument.presentationml.notesSlide+xml"/>
  <ns0:Override PartName="/ppt/notesSlides/notesSlide10.xml" ContentType="application/vnd.openxmlformats-officedocument.presentationml.notesSlide+xml"/>
  <ns0:Override PartName="/ppt/notesSlides/notesSlide11.xml" ContentType="application/vnd.openxmlformats-officedocument.presentationml.notesSlide+xml"/>
  <ns0:Override PartName="/ppt/notesSlides/notesSlide12.xml" ContentType="application/vnd.openxmlformats-officedocument.presentationml.notesSlide+xml"/>
  <ns0:Override PartName="/ppt/notesSlides/notesSlide13.xml" ContentType="application/vnd.openxmlformats-officedocument.presentationml.notesSlide+xml"/>
  <ns0:Override PartName="/ppt/notesSlides/notesSlide14.xml" ContentType="application/vnd.openxmlformats-officedocument.presentationml.notesSlide+xml"/>
  <ns0:Override PartName="/ppt/notesSlides/notesSlide15.xml" ContentType="application/vnd.openxmlformats-officedocument.presentationml.notesSlide+xml"/>
  <ns0:Override PartName="/ppt/notesSlides/notesSlide16.xml" ContentType="application/vnd.openxmlformats-officedocument.presentationml.notesSlide+xml"/>
  <ns0:Override PartName="/ppt/notesSlides/notesSlide17.xml" ContentType="application/vnd.openxmlformats-officedocument.presentationml.notesSlide+xml"/>
  <ns0:Override PartName="/ppt/notesSlides/notesSlide18.xml" ContentType="application/vnd.openxmlformats-officedocument.presentationml.notesSlide+xml"/>
  <ns0:Override PartName="/ppt/notesSlides/notesSlide19.xml" ContentType="application/vnd.openxmlformats-officedocument.presentationml.notesSlide+xml"/>
  <ns0:Override PartName="/ppt/notesSlides/notesSlide20.xml" ContentType="application/vnd.openxmlformats-officedocument.presentationml.notesSlide+xml"/>
  <ns0:Override PartName="/ppt/notesSlides/notesSlide21.xml" ContentType="application/vnd.openxmlformats-officedocument.presentationml.notesSlide+xml"/>
  <ns0:Override PartName="/ppt/notesSlides/notesSlide22.xml" ContentType="application/vnd.openxmlformats-officedocument.presentationml.notesSlide+xml"/>
  <ns0:Override PartName="/ppt/notesSlides/notesSlide23.xml" ContentType="application/vnd.openxmlformats-officedocument.presentationml.notesSlide+xml"/>
  <ns0:Override PartName="/docProps/core.xml" ContentType="application/vnd.openxmlformats-package.core-properties+xml"/>
  <ns0:Override PartName="/docProps/app.xml" ContentType="application/vnd.openxmlformats-officedocument.extended-properties+xml"/>
  <ns0:Override PartName="/docProps/custom.xml" ContentType="application/vnd.openxmlformats-officedocument.custom-properties+xml"/>
</ns0: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slideLayout" Target="../slideLayouts/slideLayout1.xml"/><Relationship Id="rId8"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slideLayout" Target="../slideLayouts/slideLayout1.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e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e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射线法：判断点是否在多边形内部</a:t>
            </a:r>
            <a:endParaRPr lang="en-US" sz="3750" dirty="0"/>
          </a:p>
        </p:txBody>
      </p:sp>
      <p:sp>
        <p:nvSpPr>
          <p:cNvPr id="4" name="Text 1"/>
          <p:cNvSpPr/>
          <p:nvPr/>
        </p:nvSpPr>
        <p:spPr>
          <a:xfrm>
            <a:off x="571500" y="2243138"/>
            <a:ext cx="8001000" cy="400050"/>
          </a:xfrm>
          <a:prstGeom prst="rect">
            <a:avLst/>
          </a:prstGeom>
          <a:noFill/>
          <a:ln/>
        </p:spPr>
        <p:txBody>
          <a:bodyPr wrap="square" lIns="0" tIns="0" rIns="0" bIns="0" rtlCol="0" anchor="ctr" vert="horz"/>
          <a:lstStyle/>
          <a:p>
            <a:pPr algn="l" indent="0" marL="0">
              <a:lnSpc>
                <a:spcPts val="3150"/>
              </a:lnSpc>
              <a:buNone/>
            </a:pPr>
            <a:endParaRPr lang="en-US" sz="2250" dirty="0"/>
          </a:p>
        </p:txBody>
      </p:sp>
      <p:sp>
        <p:nvSpPr>
          <p:cNvPr id="5" name="Shape 2"/>
          <p:cNvSpPr/>
          <p:nvPr/>
        </p:nvSpPr>
        <p:spPr>
          <a:xfrm>
            <a:off x="571500" y="2976563"/>
            <a:ext cx="604838" cy="114300"/>
          </a:xfrm>
          <a:prstGeom prst="rect">
            <a:avLst/>
          </a:prstGeom>
          <a:solidFill>
            <a:srgbClr val="5FE2FF"/>
          </a:solidFill>
          <a:ln/>
        </p:spPr>
      </p:sp>
      <p:sp>
        <p:nvSpPr>
          <p:cNvPr id="6" name="Text 3"/>
          <p:cNvSpPr/>
          <p:nvPr/>
        </p:nvSpPr>
        <p:spPr>
          <a:xfrm>
            <a:off x="571500" y="3424238"/>
            <a:ext cx="8001000" cy="219075"/>
          </a:xfrm>
          <a:prstGeom prst="rect">
            <a:avLst/>
          </a:prstGeom>
          <a:noFill/>
          <a:ln/>
        </p:spPr>
        <p:txBody>
          <a:bodyPr wrap="square" lIns="0" tIns="0" rIns="0" bIns="0" rtlCol="0" anchor="ctr" vert="horz"/>
          <a:lstStyle/>
          <a:p>
            <a:pPr algn="l" indent="0" marL="0">
              <a:lnSpc>
                <a:spcPts val="1725"/>
              </a:lnSpc>
              <a:buNone/>
            </a:pPr>
            <a:r>
              <a:rPr lang="en-US" sz="1200" b="1" dirty="0">
                <a:solidFill>
                  <a:srgbClr val="666666"/>
                </a:solidFill>
                <a:latin typeface="Microsoft YaHei" pitchFamily="34" charset="0"/>
                <a:ea typeface="Microsoft YaHei" pitchFamily="34" charset="-122"/>
                <a:cs typeface="Microsoft YaHei" pitchFamily="34" charset="-120"/>
              </a:rPr>
              <a:t>通义智能PPT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12500" r="12500" t="0" b="0"/>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交点数量统计与结果判定</a:t>
            </a:r>
            <a:endParaRPr lang="en-US" sz="2250" dirty="0"/>
          </a:p>
        </p:txBody>
      </p:sp>
      <p:sp>
        <p:nvSpPr>
          <p:cNvPr id="6" name="Text 2"/>
          <p:cNvSpPr/>
          <p:nvPr/>
        </p:nvSpPr>
        <p:spPr>
          <a:xfrm>
            <a:off x="571500" y="742950"/>
            <a:ext cx="40386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sp>
        <p:nvSpPr>
          <p:cNvPr id="7" name="Text 3"/>
          <p:cNvSpPr/>
          <p:nvPr/>
        </p:nvSpPr>
        <p:spPr>
          <a:xfrm>
            <a:off x="571500" y="1333500"/>
            <a:ext cx="1881187"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统计交点</a:t>
            </a:r>
            <a:endParaRPr lang="en-US" sz="1200" dirty="0"/>
          </a:p>
        </p:txBody>
      </p:sp>
      <p:sp>
        <p:nvSpPr>
          <p:cNvPr id="8" name="Text 4"/>
          <p:cNvSpPr/>
          <p:nvPr/>
        </p:nvSpPr>
        <p:spPr>
          <a:xfrm>
            <a:off x="571500" y="1581150"/>
            <a:ext cx="1881187" cy="62865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遍历所有有效交点，确保每个交点只被计算一次，避免重复计数导致错误判断。</a:t>
            </a:r>
            <a:endParaRPr lang="en-US" sz="1050" dirty="0"/>
          </a:p>
        </p:txBody>
      </p:sp>
      <p:sp>
        <p:nvSpPr>
          <p:cNvPr id="9" name="Text 5"/>
          <p:cNvSpPr/>
          <p:nvPr/>
        </p:nvSpPr>
        <p:spPr>
          <a:xfrm>
            <a:off x="2833688" y="1333500"/>
            <a:ext cx="1881187"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奇偶判定</a:t>
            </a:r>
            <a:endParaRPr lang="en-US" sz="1200" dirty="0"/>
          </a:p>
        </p:txBody>
      </p:sp>
      <p:sp>
        <p:nvSpPr>
          <p:cNvPr id="10" name="Text 6"/>
          <p:cNvSpPr/>
          <p:nvPr/>
        </p:nvSpPr>
        <p:spPr>
          <a:xfrm>
            <a:off x="2833688" y="1581150"/>
            <a:ext cx="1881187" cy="41910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最终交点数为奇数，点在多边形内；为偶数，点在多边形外。</a:t>
            </a:r>
            <a:endParaRPr lang="en-US" sz="1050" dirty="0"/>
          </a:p>
        </p:txBody>
      </p:sp>
      <p:sp>
        <p:nvSpPr>
          <p:cNvPr id="11" name="Text 7"/>
          <p:cNvSpPr/>
          <p:nvPr/>
        </p:nvSpPr>
        <p:spPr>
          <a:xfrm>
            <a:off x="571500" y="2400300"/>
            <a:ext cx="1881187"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边界条件</a:t>
            </a:r>
            <a:endParaRPr lang="en-US" sz="1200" dirty="0"/>
          </a:p>
        </p:txBody>
      </p:sp>
      <p:sp>
        <p:nvSpPr>
          <p:cNvPr id="12" name="Text 8"/>
          <p:cNvSpPr/>
          <p:nvPr/>
        </p:nvSpPr>
        <p:spPr>
          <a:xfrm>
            <a:off x="571500" y="2647950"/>
            <a:ext cx="1881187" cy="41910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精确处理射线与多边形边界相切或重合的情况，确保正确性。</a:t>
            </a:r>
            <a:endParaRPr lang="en-US" sz="1050" dirty="0"/>
          </a:p>
        </p:txBody>
      </p:sp>
      <p:sp>
        <p:nvSpPr>
          <p:cNvPr id="13" name="Text 9"/>
          <p:cNvSpPr/>
          <p:nvPr/>
        </p:nvSpPr>
        <p:spPr>
          <a:xfrm>
            <a:off x="2833688" y="2400300"/>
            <a:ext cx="1881187"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结果输出</a:t>
            </a:r>
            <a:endParaRPr lang="en-US" sz="1200" dirty="0"/>
          </a:p>
        </p:txBody>
      </p:sp>
      <p:sp>
        <p:nvSpPr>
          <p:cNvPr id="14" name="Text 10"/>
          <p:cNvSpPr/>
          <p:nvPr/>
        </p:nvSpPr>
        <p:spPr>
          <a:xfrm>
            <a:off x="2833688" y="2647950"/>
            <a:ext cx="1881187" cy="41910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根据交点统计结果，明确给出点的位置状态，完成算法执行。</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特殊情况处理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92000"/>
                  </a:srgbClr>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顶点穿越问题的识别与解决策略</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6" name="Image 1" descr="preencoded.png">    </p:cNvPr>
          <p:cNvPicPr>
            <a:picLocks noChangeAspect="1"/>
          </p:cNvPicPr>
          <p:nvPr/>
        </p:nvPicPr>
        <p:blipFill>
          <a:blip r:embed="rId2"/>
          <a:srcRect l="0" r="0" t="0" b="0"/>
          <a:stretch/>
        </p:blipFill>
        <p:spPr>
          <a:xfrm>
            <a:off x="400050" y="2019300"/>
            <a:ext cx="2781151" cy="2266950"/>
          </a:xfrm>
          <a:prstGeom prst="rect">
            <a:avLst/>
          </a:prstGeom>
        </p:spPr>
      </p:pic>
      <p:sp>
        <p:nvSpPr>
          <p:cNvPr id="7" name="Text 3"/>
          <p:cNvSpPr/>
          <p:nvPr/>
        </p:nvSpPr>
        <p:spPr>
          <a:xfrm>
            <a:off x="752475" y="2869406"/>
            <a:ext cx="2076301"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识别顶点穿越</a:t>
            </a:r>
            <a:endParaRPr lang="en-US" sz="1200" dirty="0"/>
          </a:p>
        </p:txBody>
      </p:sp>
      <p:sp>
        <p:nvSpPr>
          <p:cNvPr id="8" name="Text 4"/>
          <p:cNvSpPr/>
          <p:nvPr/>
        </p:nvSpPr>
        <p:spPr>
          <a:xfrm>
            <a:off x="752475" y="3159919"/>
            <a:ext cx="2076301"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当射线恰好穿过多边形的顶点时，需精确判断射线是否真正穿过边界，避免误判。</a:t>
            </a:r>
            <a:endParaRPr lang="en-US" sz="1050" dirty="0"/>
          </a:p>
        </p:txBody>
      </p:sp>
      <p:pic>
        <p:nvPicPr>
          <p:cNvPr id="9" name="Image 2" descr="preencoded.png">    </p:cNvPr>
          <p:cNvPicPr>
            <a:picLocks noChangeAspect="1"/>
          </p:cNvPicPr>
          <p:nvPr/>
        </p:nvPicPr>
        <p:blipFill>
          <a:blip r:embed="rId3"/>
          <a:srcRect l="0" r="0" t="0" b="0"/>
          <a:stretch/>
        </p:blipFill>
        <p:spPr>
          <a:xfrm>
            <a:off x="3181201" y="2019300"/>
            <a:ext cx="2781151" cy="2266950"/>
          </a:xfrm>
          <a:prstGeom prst="rect">
            <a:avLst/>
          </a:prstGeom>
        </p:spPr>
      </p:pic>
      <p:sp>
        <p:nvSpPr>
          <p:cNvPr id="10" name="Text 5"/>
          <p:cNvSpPr/>
          <p:nvPr/>
        </p:nvSpPr>
        <p:spPr>
          <a:xfrm>
            <a:off x="3533626" y="2869406"/>
            <a:ext cx="2076301"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解决策略一：方向判断</a:t>
            </a:r>
            <a:endParaRPr lang="en-US" sz="1200" dirty="0"/>
          </a:p>
        </p:txBody>
      </p:sp>
      <p:sp>
        <p:nvSpPr>
          <p:cNvPr id="11" name="Text 6"/>
          <p:cNvSpPr/>
          <p:nvPr/>
        </p:nvSpPr>
        <p:spPr>
          <a:xfrm>
            <a:off x="3533626" y="3159919"/>
            <a:ext cx="2076301"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通过比较射线与多边形边的方向，确定是否计入交点，防止重复计数。</a:t>
            </a:r>
            <a:endParaRPr lang="en-US" sz="1050" dirty="0"/>
          </a:p>
        </p:txBody>
      </p:sp>
      <p:pic>
        <p:nvPicPr>
          <p:cNvPr id="12" name="Image 3" descr="preencoded.png">    </p:cNvPr>
          <p:cNvPicPr>
            <a:picLocks noChangeAspect="1"/>
          </p:cNvPicPr>
          <p:nvPr/>
        </p:nvPicPr>
        <p:blipFill>
          <a:blip r:embed="rId4"/>
          <a:srcRect l="0" r="0" t="0" b="0"/>
          <a:stretch/>
        </p:blipFill>
        <p:spPr>
          <a:xfrm>
            <a:off x="5962352" y="2019300"/>
            <a:ext cx="2781151" cy="2266950"/>
          </a:xfrm>
          <a:prstGeom prst="rect">
            <a:avLst/>
          </a:prstGeom>
        </p:spPr>
      </p:pic>
      <p:sp>
        <p:nvSpPr>
          <p:cNvPr id="13" name="Text 7"/>
          <p:cNvSpPr/>
          <p:nvPr/>
        </p:nvSpPr>
        <p:spPr>
          <a:xfrm>
            <a:off x="6314777" y="2869406"/>
            <a:ext cx="2076301"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解决策略二：微小偏移</a:t>
            </a:r>
            <a:endParaRPr lang="en-US" sz="1200" dirty="0"/>
          </a:p>
        </p:txBody>
      </p:sp>
      <p:sp>
        <p:nvSpPr>
          <p:cNvPr id="14" name="Text 8"/>
          <p:cNvSpPr/>
          <p:nvPr/>
        </p:nvSpPr>
        <p:spPr>
          <a:xfrm>
            <a:off x="6314777" y="3159919"/>
            <a:ext cx="2076301"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对射线进行微小偏移，避免直接命中顶点，简化计算逻辑，提高算法鲁棒性。</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水平边问题的处理技巧</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6" name="Image 1" descr="preencoded.png">    </p:cNvPr>
          <p:cNvPicPr>
            <a:picLocks noChangeAspect="1"/>
          </p:cNvPicPr>
          <p:nvPr/>
        </p:nvPicPr>
        <p:blipFill>
          <a:blip r:embed="rId2"/>
          <a:srcRect l="0" r="0" t="0" b="0"/>
          <a:stretch/>
        </p:blipFill>
        <p:spPr>
          <a:xfrm>
            <a:off x="400050" y="1447800"/>
            <a:ext cx="4171950" cy="1409700"/>
          </a:xfrm>
          <a:prstGeom prst="rect">
            <a:avLst/>
          </a:prstGeom>
        </p:spPr>
      </p:pic>
      <p:sp>
        <p:nvSpPr>
          <p:cNvPr id="7" name="Text 3"/>
          <p:cNvSpPr/>
          <p:nvPr/>
        </p:nvSpPr>
        <p:spPr>
          <a:xfrm>
            <a:off x="600075" y="1654969"/>
            <a:ext cx="257175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识别水平边</a:t>
            </a:r>
            <a:endParaRPr lang="en-US" sz="1200" dirty="0"/>
          </a:p>
        </p:txBody>
      </p:sp>
      <p:sp>
        <p:nvSpPr>
          <p:cNvPr id="8" name="Text 4"/>
          <p:cNvSpPr/>
          <p:nvPr/>
        </p:nvSpPr>
        <p:spPr>
          <a:xfrm>
            <a:off x="600075" y="1945481"/>
            <a:ext cx="2571750" cy="66675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首先，需识别出多边形中所有水平边，即那些与x轴平行的边。这一步是处理水平边问题的基础。</a:t>
            </a:r>
            <a:endParaRPr lang="en-US" sz="1050" dirty="0"/>
          </a:p>
        </p:txBody>
      </p:sp>
      <p:pic>
        <p:nvPicPr>
          <p:cNvPr id="9" name="Image 2" descr="preencoded.png">    </p:cNvPr>
          <p:cNvPicPr>
            <a:picLocks noChangeAspect="1"/>
          </p:cNvPicPr>
          <p:nvPr/>
        </p:nvPicPr>
        <p:blipFill>
          <a:blip r:embed="rId3"/>
          <a:srcRect l="0" r="0" t="0" b="0"/>
          <a:stretch/>
        </p:blipFill>
        <p:spPr>
          <a:xfrm>
            <a:off x="4572000" y="1447800"/>
            <a:ext cx="4171950" cy="2819400"/>
          </a:xfrm>
          <a:prstGeom prst="rect">
            <a:avLst/>
          </a:prstGeom>
        </p:spPr>
      </p:pic>
      <p:sp>
        <p:nvSpPr>
          <p:cNvPr id="10" name="Text 5"/>
          <p:cNvSpPr/>
          <p:nvPr/>
        </p:nvSpPr>
        <p:spPr>
          <a:xfrm>
            <a:off x="5972175" y="1654969"/>
            <a:ext cx="257175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调整射线策略</a:t>
            </a:r>
            <a:endParaRPr lang="en-US" sz="1200" dirty="0"/>
          </a:p>
        </p:txBody>
      </p:sp>
      <p:sp>
        <p:nvSpPr>
          <p:cNvPr id="11" name="Text 6"/>
          <p:cNvSpPr/>
          <p:nvPr/>
        </p:nvSpPr>
        <p:spPr>
          <a:xfrm>
            <a:off x="5972175" y="1945481"/>
            <a:ext cx="2571750"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当射线方向与多边形的水平边重合时，应微调射线方向，避免直接重合，确保正确计算交点数。</a:t>
            </a:r>
            <a:endParaRPr lang="en-US" sz="1050" dirty="0"/>
          </a:p>
        </p:txBody>
      </p:sp>
      <p:pic>
        <p:nvPicPr>
          <p:cNvPr id="12" name="Image 3" descr="preencoded.png">    </p:cNvPr>
          <p:cNvPicPr>
            <a:picLocks noChangeAspect="1"/>
          </p:cNvPicPr>
          <p:nvPr/>
        </p:nvPicPr>
        <p:blipFill>
          <a:blip r:embed="rId4"/>
          <a:srcRect l="0" r="0" t="0" b="0"/>
          <a:stretch/>
        </p:blipFill>
        <p:spPr>
          <a:xfrm>
            <a:off x="400050" y="2857500"/>
            <a:ext cx="4171950" cy="1409700"/>
          </a:xfrm>
          <a:prstGeom prst="rect">
            <a:avLst/>
          </a:prstGeom>
        </p:spPr>
      </p:pic>
      <p:sp>
        <p:nvSpPr>
          <p:cNvPr id="13" name="Text 7"/>
          <p:cNvSpPr/>
          <p:nvPr/>
        </p:nvSpPr>
        <p:spPr>
          <a:xfrm>
            <a:off x="600075" y="3064669"/>
            <a:ext cx="257175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交点计数规则</a:t>
            </a:r>
            <a:endParaRPr lang="en-US" sz="1200" dirty="0"/>
          </a:p>
        </p:txBody>
      </p:sp>
      <p:sp>
        <p:nvSpPr>
          <p:cNvPr id="14" name="Text 8"/>
          <p:cNvSpPr/>
          <p:nvPr/>
        </p:nvSpPr>
        <p:spPr>
          <a:xfrm>
            <a:off x="600075" y="3355181"/>
            <a:ext cx="2571750" cy="66675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定义明确的交点计数规则，例如，只计算从下往上穿过水平边的交点，避免因水平边导致的计数错误。</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5195887"/>
          </a:xfrm>
          <a:prstGeom prst="rect">
            <a:avLst/>
          </a:prstGeom>
          <a:solidFill>
            <a:srgbClr val="FFFFFF"/>
          </a:solidFill>
          <a:ln/>
        </p:spPr>
      </p:sp>
      <p:pic>
        <p:nvPicPr>
          <p:cNvPr id="3" name="Image 0" descr="preencoded.png">    </p:cNvPr>
          <p:cNvPicPr>
            <a:picLocks noChangeAspect="1"/>
          </p:cNvPicPr>
          <p:nvPr/>
        </p:nvPicPr>
        <p:blipFill>
          <a:blip r:embed="rId1"/>
          <a:srcRect l="504" r="504" t="0" b="0"/>
          <a:stretch/>
        </p:blipFill>
        <p:spPr>
          <a:xfrm>
            <a:off x="0" y="0"/>
            <a:ext cx="9144000" cy="5195888"/>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自相交多边形的特殊考虑</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381000" y="1428750"/>
            <a:ext cx="8382000" cy="3576638"/>
          </a:xfrm>
          <a:prstGeom prst="rect">
            <a:avLst/>
          </a:prstGeom>
        </p:spPr>
      </p:pic>
      <p:sp>
        <p:nvSpPr>
          <p:cNvPr id="8" name="Text 3"/>
          <p:cNvSpPr/>
          <p:nvPr/>
        </p:nvSpPr>
        <p:spPr>
          <a:xfrm>
            <a:off x="781050" y="1676400"/>
            <a:ext cx="1557338"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自相交多边形</a:t>
            </a:r>
            <a:endParaRPr lang="en-US" sz="1200" dirty="0"/>
          </a:p>
        </p:txBody>
      </p:sp>
      <p:sp>
        <p:nvSpPr>
          <p:cNvPr id="9" name="Text 4"/>
          <p:cNvSpPr/>
          <p:nvPr/>
        </p:nvSpPr>
        <p:spPr>
          <a:xfrm>
            <a:off x="781050" y="2357437"/>
            <a:ext cx="1557338"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因其复杂的内部结构给射线法的应用带来挑战。</a:t>
            </a:r>
            <a:endParaRPr lang="en-US" sz="1050" dirty="0"/>
          </a:p>
        </p:txBody>
      </p:sp>
      <p:sp>
        <p:nvSpPr>
          <p:cNvPr id="10" name="Text 5"/>
          <p:cNvSpPr/>
          <p:nvPr/>
        </p:nvSpPr>
        <p:spPr>
          <a:xfrm>
            <a:off x="2757488" y="1466850"/>
            <a:ext cx="1557338" cy="466725"/>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Winding Number算法</a:t>
            </a:r>
            <a:endParaRPr lang="en-US" sz="1200" dirty="0"/>
          </a:p>
        </p:txBody>
      </p:sp>
      <p:sp>
        <p:nvSpPr>
          <p:cNvPr id="11" name="Text 6"/>
          <p:cNvSpPr/>
          <p:nvPr/>
        </p:nvSpPr>
        <p:spPr>
          <a:xfrm>
            <a:off x="2757488" y="2362200"/>
            <a:ext cx="1557338" cy="66675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通过计算点周围多边形边的环绕次数，提高区分内外部的精度。</a:t>
            </a:r>
            <a:endParaRPr lang="en-US" sz="1050" dirty="0"/>
          </a:p>
        </p:txBody>
      </p:sp>
      <p:sp>
        <p:nvSpPr>
          <p:cNvPr id="12" name="Text 7"/>
          <p:cNvSpPr/>
          <p:nvPr/>
        </p:nvSpPr>
        <p:spPr>
          <a:xfrm>
            <a:off x="4733925" y="1676400"/>
            <a:ext cx="1557338"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识别自相交点</a:t>
            </a:r>
            <a:endParaRPr lang="en-US" sz="1200" dirty="0"/>
          </a:p>
        </p:txBody>
      </p:sp>
      <p:sp>
        <p:nvSpPr>
          <p:cNvPr id="13" name="Text 8"/>
          <p:cNvSpPr/>
          <p:nvPr/>
        </p:nvSpPr>
        <p:spPr>
          <a:xfrm>
            <a:off x="4733925" y="2357437"/>
            <a:ext cx="1557338"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在实际操作中，首先需要识别并标记自相交点。</a:t>
            </a:r>
            <a:endParaRPr lang="en-US" sz="1050" dirty="0"/>
          </a:p>
        </p:txBody>
      </p:sp>
      <p:sp>
        <p:nvSpPr>
          <p:cNvPr id="14" name="Text 9"/>
          <p:cNvSpPr/>
          <p:nvPr/>
        </p:nvSpPr>
        <p:spPr>
          <a:xfrm>
            <a:off x="6710363" y="1676400"/>
            <a:ext cx="1557338"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调整射线法</a:t>
            </a:r>
            <a:endParaRPr lang="en-US" sz="1200" dirty="0"/>
          </a:p>
        </p:txBody>
      </p:sp>
      <p:sp>
        <p:nvSpPr>
          <p:cNvPr id="15" name="Text 10"/>
          <p:cNvSpPr/>
          <p:nvPr/>
        </p:nvSpPr>
        <p:spPr>
          <a:xfrm>
            <a:off x="6710363" y="2357437"/>
            <a:ext cx="1557338" cy="66675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结合其他算法调整射线法，确保算法的鲁棒性和准确性。</a:t>
            </a:r>
            <a:endParaRPr lang="en-US" sz="1050" dirty="0"/>
          </a:p>
        </p:txBody>
      </p:sp>
      <p:sp>
        <p:nvSpPr>
          <p:cNvPr id="16" name="Text 11"/>
          <p:cNvSpPr/>
          <p:nvPr/>
        </p:nvSpPr>
        <p:spPr>
          <a:xfrm>
            <a:off x="781050" y="3448050"/>
            <a:ext cx="35337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算法改进</a:t>
            </a:r>
            <a:endParaRPr lang="en-US" sz="1200" dirty="0"/>
          </a:p>
        </p:txBody>
      </p:sp>
      <p:sp>
        <p:nvSpPr>
          <p:cNvPr id="17" name="Text 12"/>
          <p:cNvSpPr/>
          <p:nvPr/>
        </p:nvSpPr>
        <p:spPr>
          <a:xfrm>
            <a:off x="781050" y="4129088"/>
            <a:ext cx="3533775" cy="24765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针对自相交多边形，需对传统射线法进行改进。</a:t>
            </a:r>
            <a:endParaRPr lang="en-US" sz="1050" dirty="0"/>
          </a:p>
        </p:txBody>
      </p:sp>
      <p:sp>
        <p:nvSpPr>
          <p:cNvPr id="18" name="Text 13"/>
          <p:cNvSpPr/>
          <p:nvPr/>
        </p:nvSpPr>
        <p:spPr>
          <a:xfrm>
            <a:off x="4733925" y="3448050"/>
            <a:ext cx="35337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确保准确性</a:t>
            </a:r>
            <a:endParaRPr lang="en-US" sz="1200" dirty="0"/>
          </a:p>
        </p:txBody>
      </p:sp>
      <p:sp>
        <p:nvSpPr>
          <p:cNvPr id="19" name="Text 14"/>
          <p:cNvSpPr/>
          <p:nvPr/>
        </p:nvSpPr>
        <p:spPr>
          <a:xfrm>
            <a:off x="4733925" y="4129088"/>
            <a:ext cx="3533775"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通过多种方法结合，确保算法在处理复杂多边形时的准确性。</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实际应用案例</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92000"/>
                  </a:srgbClr>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地理信息系统中的位置判断</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381000" y="1428750"/>
            <a:ext cx="8382000" cy="2547938"/>
          </a:xfrm>
          <a:prstGeom prst="rect">
            <a:avLst/>
          </a:prstGeom>
        </p:spPr>
      </p:pic>
      <p:sp>
        <p:nvSpPr>
          <p:cNvPr id="8" name="Text 3"/>
          <p:cNvSpPr/>
          <p:nvPr/>
        </p:nvSpPr>
        <p:spPr>
          <a:xfrm>
            <a:off x="595313" y="3190875"/>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射线法应用</a:t>
            </a:r>
            <a:endParaRPr lang="en-US" sz="1200" dirty="0"/>
          </a:p>
        </p:txBody>
      </p:sp>
      <p:sp>
        <p:nvSpPr>
          <p:cNvPr id="9" name="Text 4"/>
          <p:cNvSpPr/>
          <p:nvPr/>
        </p:nvSpPr>
        <p:spPr>
          <a:xfrm>
            <a:off x="595313" y="3481388"/>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射线法用于判断坐标点是否位于特定地理区域内，如城市边界或保护区。</a:t>
            </a:r>
            <a:endParaRPr lang="en-US" sz="1050" dirty="0"/>
          </a:p>
        </p:txBody>
      </p:sp>
      <p:sp>
        <p:nvSpPr>
          <p:cNvPr id="10" name="Text 5"/>
          <p:cNvSpPr/>
          <p:nvPr/>
        </p:nvSpPr>
        <p:spPr>
          <a:xfrm>
            <a:off x="595313" y="2328863"/>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提升数据精度</a:t>
            </a:r>
            <a:endParaRPr lang="en-US" sz="1200" dirty="0"/>
          </a:p>
        </p:txBody>
      </p:sp>
      <p:sp>
        <p:nvSpPr>
          <p:cNvPr id="11" name="Text 6"/>
          <p:cNvSpPr/>
          <p:nvPr/>
        </p:nvSpPr>
        <p:spPr>
          <a:xfrm>
            <a:off x="595313" y="2619375"/>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通过射线法提高地理信息系统的数据精度，支持城市规划与资源管理。</a:t>
            </a:r>
            <a:endParaRPr lang="en-US" sz="1050" dirty="0"/>
          </a:p>
        </p:txBody>
      </p:sp>
      <p:sp>
        <p:nvSpPr>
          <p:cNvPr id="12" name="Text 7"/>
          <p:cNvSpPr/>
          <p:nvPr/>
        </p:nvSpPr>
        <p:spPr>
          <a:xfrm>
            <a:off x="595313" y="1466850"/>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加速点查询</a:t>
            </a:r>
            <a:endParaRPr lang="en-US" sz="1200" dirty="0"/>
          </a:p>
        </p:txBody>
      </p:sp>
      <p:sp>
        <p:nvSpPr>
          <p:cNvPr id="13" name="Text 8"/>
          <p:cNvSpPr/>
          <p:nvPr/>
        </p:nvSpPr>
        <p:spPr>
          <a:xfrm>
            <a:off x="595313" y="1757362"/>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射线法显著加快了点查询的速度，实现了即时位置信息的获取。</a:t>
            </a:r>
            <a:endParaRPr lang="en-US" sz="1050" dirty="0"/>
          </a:p>
        </p:txBody>
      </p:sp>
      <p:sp>
        <p:nvSpPr>
          <p:cNvPr id="14" name="Text 9"/>
          <p:cNvSpPr/>
          <p:nvPr/>
        </p:nvSpPr>
        <p:spPr>
          <a:xfrm>
            <a:off x="6186488" y="1466850"/>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广泛应用于导航</a:t>
            </a:r>
            <a:endParaRPr lang="en-US" sz="1200" dirty="0"/>
          </a:p>
        </p:txBody>
      </p:sp>
      <p:sp>
        <p:nvSpPr>
          <p:cNvPr id="15" name="Text 10"/>
          <p:cNvSpPr/>
          <p:nvPr/>
        </p:nvSpPr>
        <p:spPr>
          <a:xfrm>
            <a:off x="6186488" y="1757362"/>
            <a:ext cx="236220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该方法在导航软件中得到广泛应用，帮助用户快速获取当前位置信息。</a:t>
            </a:r>
            <a:endParaRPr lang="en-US" sz="1050" dirty="0"/>
          </a:p>
        </p:txBody>
      </p:sp>
      <p:sp>
        <p:nvSpPr>
          <p:cNvPr id="16" name="Text 11"/>
          <p:cNvSpPr/>
          <p:nvPr/>
        </p:nvSpPr>
        <p:spPr>
          <a:xfrm>
            <a:off x="6186488" y="2328863"/>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灾害应急响应</a:t>
            </a:r>
            <a:endParaRPr lang="en-US" sz="1200" dirty="0"/>
          </a:p>
        </p:txBody>
      </p:sp>
      <p:sp>
        <p:nvSpPr>
          <p:cNvPr id="17" name="Text 12"/>
          <p:cNvSpPr/>
          <p:nvPr/>
        </p:nvSpPr>
        <p:spPr>
          <a:xfrm>
            <a:off x="6186488" y="2619375"/>
            <a:ext cx="236220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射线法在灾害应急响应中发挥重要作用，帮助快速识别受影响区域。</a:t>
            </a:r>
            <a:endParaRPr lang="en-US" sz="1050" dirty="0"/>
          </a:p>
        </p:txBody>
      </p:sp>
      <p:sp>
        <p:nvSpPr>
          <p:cNvPr id="18" name="Text 13"/>
          <p:cNvSpPr/>
          <p:nvPr/>
        </p:nvSpPr>
        <p:spPr>
          <a:xfrm>
            <a:off x="6186488" y="3190875"/>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指导救援行动</a:t>
            </a:r>
            <a:endParaRPr lang="en-US" sz="1200" dirty="0"/>
          </a:p>
        </p:txBody>
      </p:sp>
      <p:sp>
        <p:nvSpPr>
          <p:cNvPr id="19" name="Text 14"/>
          <p:cNvSpPr/>
          <p:nvPr/>
        </p:nvSpPr>
        <p:spPr>
          <a:xfrm>
            <a:off x="6186488" y="3481388"/>
            <a:ext cx="236220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基于射线法的地理信息系统能够指导救援物资的投放与人员疏散工作。</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计算机图形学中的像素点检测</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20395" b="20395"/>
          <a:stretch/>
        </p:blipFill>
        <p:spPr>
          <a:xfrm>
            <a:off x="571500" y="1428750"/>
            <a:ext cx="2413000" cy="1428750"/>
          </a:xfrm>
          <a:prstGeom prst="rect">
            <a:avLst/>
          </a:prstGeom>
        </p:spPr>
      </p:pic>
      <p:sp>
        <p:nvSpPr>
          <p:cNvPr id="8" name="Text 3"/>
          <p:cNvSpPr/>
          <p:nvPr/>
        </p:nvSpPr>
        <p:spPr>
          <a:xfrm>
            <a:off x="571500" y="3048000"/>
            <a:ext cx="24130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像素点检测的重要性</a:t>
            </a:r>
            <a:endParaRPr lang="en-US" sz="1200" dirty="0"/>
          </a:p>
        </p:txBody>
      </p:sp>
      <p:sp>
        <p:nvSpPr>
          <p:cNvPr id="9" name="Text 4"/>
          <p:cNvSpPr/>
          <p:nvPr/>
        </p:nvSpPr>
        <p:spPr>
          <a:xfrm>
            <a:off x="571500" y="3295650"/>
            <a:ext cx="2413000" cy="62865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在计算机图形学中，像素点检测是绘制和渲染的基础，确保图形正确显示在屏幕上。</a:t>
            </a:r>
            <a:endParaRPr lang="en-US" sz="1050" dirty="0"/>
          </a:p>
        </p:txBody>
      </p:sp>
      <p:pic>
        <p:nvPicPr>
          <p:cNvPr id="10" name="Image 3" descr="preencoded.png">    </p:cNvPr>
          <p:cNvPicPr>
            <a:picLocks noChangeAspect="1"/>
          </p:cNvPicPr>
          <p:nvPr/>
        </p:nvPicPr>
        <p:blipFill>
          <a:blip r:embed="rId4"/>
          <a:srcRect l="0" r="0" t="20395" b="20395"/>
          <a:stretch/>
        </p:blipFill>
        <p:spPr>
          <a:xfrm>
            <a:off x="3365500" y="1428750"/>
            <a:ext cx="2413000" cy="1428750"/>
          </a:xfrm>
          <a:prstGeom prst="rect">
            <a:avLst/>
          </a:prstGeom>
        </p:spPr>
      </p:pic>
      <p:sp>
        <p:nvSpPr>
          <p:cNvPr id="11" name="Text 5"/>
          <p:cNvSpPr/>
          <p:nvPr/>
        </p:nvSpPr>
        <p:spPr>
          <a:xfrm>
            <a:off x="3365500" y="3048000"/>
            <a:ext cx="24130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射线法的应用</a:t>
            </a:r>
            <a:endParaRPr lang="en-US" sz="1200" dirty="0"/>
          </a:p>
        </p:txBody>
      </p:sp>
      <p:sp>
        <p:nvSpPr>
          <p:cNvPr id="12" name="Text 6"/>
          <p:cNvSpPr/>
          <p:nvPr/>
        </p:nvSpPr>
        <p:spPr>
          <a:xfrm>
            <a:off x="3365500" y="3295650"/>
            <a:ext cx="2413000" cy="62865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射线法用于判断像素点是否属于特定图形区域，如填充多边形或判断鼠标点击事件。</a:t>
            </a:r>
            <a:endParaRPr lang="en-US" sz="1050" dirty="0"/>
          </a:p>
        </p:txBody>
      </p:sp>
      <p:pic>
        <p:nvPicPr>
          <p:cNvPr id="13" name="Image 4" descr="preencoded.png">    </p:cNvPr>
          <p:cNvPicPr>
            <a:picLocks noChangeAspect="1"/>
          </p:cNvPicPr>
          <p:nvPr/>
        </p:nvPicPr>
        <p:blipFill>
          <a:blip r:embed="rId5"/>
          <a:srcRect l="0" r="0" t="20395" b="20395"/>
          <a:stretch/>
        </p:blipFill>
        <p:spPr>
          <a:xfrm>
            <a:off x="6159500" y="1428750"/>
            <a:ext cx="2413000" cy="1428750"/>
          </a:xfrm>
          <a:prstGeom prst="rect">
            <a:avLst/>
          </a:prstGeom>
        </p:spPr>
      </p:pic>
      <p:sp>
        <p:nvSpPr>
          <p:cNvPr id="14" name="Text 7"/>
          <p:cNvSpPr/>
          <p:nvPr/>
        </p:nvSpPr>
        <p:spPr>
          <a:xfrm>
            <a:off x="6159500" y="3048000"/>
            <a:ext cx="24130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效率与准确性</a:t>
            </a:r>
            <a:endParaRPr lang="en-US" sz="1200" dirty="0"/>
          </a:p>
        </p:txBody>
      </p:sp>
      <p:sp>
        <p:nvSpPr>
          <p:cNvPr id="15" name="Text 8"/>
          <p:cNvSpPr/>
          <p:nvPr/>
        </p:nvSpPr>
        <p:spPr>
          <a:xfrm>
            <a:off x="6159500" y="3295650"/>
            <a:ext cx="2413000" cy="41910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射线法提供了一种快速而准确的方法，即使在高分辨率下也能保持良好的性能。</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游戏开发中的角色区域判定</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6" name="Image 1" descr="preencoded.png">    </p:cNvPr>
          <p:cNvPicPr>
            <a:picLocks noChangeAspect="1"/>
          </p:cNvPicPr>
          <p:nvPr/>
        </p:nvPicPr>
        <p:blipFill>
          <a:blip r:embed="rId2"/>
          <a:srcRect l="0" r="0" t="0" b="0"/>
          <a:stretch/>
        </p:blipFill>
        <p:spPr>
          <a:xfrm>
            <a:off x="381000" y="2000250"/>
            <a:ext cx="8382000" cy="2190750"/>
          </a:xfrm>
          <a:prstGeom prst="rect">
            <a:avLst/>
          </a:prstGeom>
        </p:spPr>
      </p:pic>
      <p:sp>
        <p:nvSpPr>
          <p:cNvPr id="7" name="Text 3"/>
          <p:cNvSpPr/>
          <p:nvPr/>
        </p:nvSpPr>
        <p:spPr>
          <a:xfrm>
            <a:off x="1319212" y="2905125"/>
            <a:ext cx="1295400" cy="381000"/>
          </a:xfrm>
          <a:prstGeom prst="rect">
            <a:avLst/>
          </a:prstGeom>
          <a:noFill/>
          <a:ln/>
        </p:spPr>
        <p:txBody>
          <a:bodyPr wrap="square" lIns="0" tIns="0" rIns="0" bIns="0" rtlCol="0" anchor="ctr" vert="horz"/>
          <a:lstStyle/>
          <a:p>
            <a:pPr indent="0" marL="0">
              <a:lnSpc>
                <a:spcPts val="2700"/>
              </a:lnSpc>
              <a:buNone/>
            </a:pPr>
            <a:r>
              <a:rPr lang="en-US" sz="1650" b="1" dirty="0">
                <a:solidFill>
                  <a:srgbClr val="31AB78"/>
                </a:solidFill>
                <a:latin typeface="Microsoft YaHei" pitchFamily="34" charset="0"/>
                <a:ea typeface="Microsoft YaHei" pitchFamily="34" charset="-122"/>
                <a:cs typeface="Microsoft YaHei" pitchFamily="34" charset="-120"/>
              </a:rPr>
              <a:t>游戏开发技术</a:t>
            </a:r>
            <a:endParaRPr lang="en-US" sz="1650" dirty="0"/>
          </a:p>
        </p:txBody>
      </p:sp>
      <p:sp>
        <p:nvSpPr>
          <p:cNvPr id="8" name="Text 4"/>
          <p:cNvSpPr/>
          <p:nvPr/>
        </p:nvSpPr>
        <p:spPr>
          <a:xfrm>
            <a:off x="3719513" y="2571750"/>
            <a:ext cx="990600" cy="323850"/>
          </a:xfrm>
          <a:prstGeom prst="rect">
            <a:avLst/>
          </a:prstGeom>
          <a:noFill/>
          <a:ln/>
        </p:spPr>
        <p:txBody>
          <a:bodyPr wrap="square" lIns="0" tIns="0" rIns="0" bIns="0" rtlCol="0" anchor="ctr" vert="horz"/>
          <a:lstStyle/>
          <a:p>
            <a:pPr indent="0" marL="0">
              <a:lnSpc>
                <a:spcPts val="2250"/>
              </a:lnSpc>
              <a:buNone/>
            </a:pPr>
            <a:r>
              <a:rPr lang="en-US" sz="1500" b="1" dirty="0">
                <a:solidFill>
                  <a:srgbClr val="6CC215"/>
                </a:solidFill>
                <a:latin typeface="Microsoft YaHei" pitchFamily="34" charset="0"/>
                <a:ea typeface="Microsoft YaHei" pitchFamily="34" charset="-122"/>
                <a:cs typeface="Microsoft YaHei" pitchFamily="34" charset="-120"/>
              </a:rPr>
              <a:t>射线法应用</a:t>
            </a:r>
            <a:endParaRPr lang="en-US" sz="1500" dirty="0"/>
          </a:p>
        </p:txBody>
      </p:sp>
      <p:sp>
        <p:nvSpPr>
          <p:cNvPr id="9" name="Text 5"/>
          <p:cNvSpPr/>
          <p:nvPr/>
        </p:nvSpPr>
        <p:spPr>
          <a:xfrm>
            <a:off x="5167313" y="2038350"/>
            <a:ext cx="325755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射线法用于判断角色是否进入特定区域，如触发事件或敌对区域。</a:t>
            </a:r>
            <a:endParaRPr lang="en-US" sz="1050" dirty="0"/>
          </a:p>
        </p:txBody>
      </p:sp>
      <p:sp>
        <p:nvSpPr>
          <p:cNvPr id="10" name="Text 6"/>
          <p:cNvSpPr/>
          <p:nvPr/>
        </p:nvSpPr>
        <p:spPr>
          <a:xfrm>
            <a:off x="5167313" y="2609850"/>
            <a:ext cx="325755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射线法实现实时监测角色与动态生成的多边形障碍物的交互。</a:t>
            </a:r>
            <a:endParaRPr lang="en-US" sz="1050" dirty="0"/>
          </a:p>
        </p:txBody>
      </p:sp>
      <p:sp>
        <p:nvSpPr>
          <p:cNvPr id="11" name="Text 7"/>
          <p:cNvSpPr/>
          <p:nvPr/>
        </p:nvSpPr>
        <p:spPr>
          <a:xfrm>
            <a:off x="5167313" y="3181350"/>
            <a:ext cx="3257550" cy="2476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射线法确保游戏流畅运行并增强玩家体验。</a:t>
            </a:r>
            <a:endParaRPr lang="en-US" sz="1050" dirty="0"/>
          </a:p>
        </p:txBody>
      </p:sp>
      <p:sp>
        <p:nvSpPr>
          <p:cNvPr id="12" name="Text 8"/>
          <p:cNvSpPr/>
          <p:nvPr/>
        </p:nvSpPr>
        <p:spPr>
          <a:xfrm>
            <a:off x="3719513" y="3686175"/>
            <a:ext cx="923925" cy="323850"/>
          </a:xfrm>
          <a:prstGeom prst="rect">
            <a:avLst/>
          </a:prstGeom>
          <a:noFill/>
          <a:ln/>
        </p:spPr>
        <p:txBody>
          <a:bodyPr wrap="square" lIns="0" tIns="0" rIns="0" bIns="0" rtlCol="0" anchor="ctr" vert="horz"/>
          <a:lstStyle/>
          <a:p>
            <a:pPr indent="0" marL="0">
              <a:lnSpc>
                <a:spcPts val="2250"/>
              </a:lnSpc>
              <a:buNone/>
            </a:pPr>
            <a:r>
              <a:rPr lang="en-US" sz="1500" b="1" dirty="0">
                <a:solidFill>
                  <a:srgbClr val="31AB78"/>
                </a:solidFill>
                <a:latin typeface="Microsoft YaHei" pitchFamily="34" charset="0"/>
                <a:ea typeface="Microsoft YaHei" pitchFamily="34" charset="-122"/>
                <a:cs typeface="Microsoft YaHei" pitchFamily="34" charset="-120"/>
              </a:rPr>
              <a:t>性能优化</a:t>
            </a:r>
            <a:endParaRPr lang="en-US" sz="1500" dirty="0"/>
          </a:p>
        </p:txBody>
      </p:sp>
      <p:sp>
        <p:nvSpPr>
          <p:cNvPr id="13" name="Text 9"/>
          <p:cNvSpPr/>
          <p:nvPr/>
        </p:nvSpPr>
        <p:spPr>
          <a:xfrm>
            <a:off x="5100638" y="3543300"/>
            <a:ext cx="2838450" cy="2476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通过快速筛选相关多边形，减少不必要的计算。</a:t>
            </a:r>
            <a:endParaRPr lang="en-US" sz="1050" dirty="0"/>
          </a:p>
        </p:txBody>
      </p:sp>
      <p:sp>
        <p:nvSpPr>
          <p:cNvPr id="14" name="Text 10"/>
          <p:cNvSpPr/>
          <p:nvPr/>
        </p:nvSpPr>
        <p:spPr>
          <a:xfrm>
            <a:off x="5100638" y="3905250"/>
            <a:ext cx="2838450" cy="2476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优化游戏引擎的性能和响应速度。</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总结与未来展望</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92000"/>
                  </a:srgbClr>
                </a:solidFill>
                <a:latin typeface="Microsoft YaHei" pitchFamily="34" charset="0"/>
                <a:ea typeface="Microsoft YaHei" pitchFamily="34" charset="-122"/>
                <a:cs typeface="Microsoft YaHei" pitchFamily="34" charset="-120"/>
              </a:rPr>
              <a:t>05</a:t>
            </a:r>
            <a:endParaRPr lang="en-US" sz="2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0" r="0" t="6452" b="6452"/>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content</a:t>
            </a:r>
            <a:endParaRPr lang="en-US" sz="3750" dirty="0"/>
          </a:p>
        </p:txBody>
      </p:sp>
      <p:sp>
        <p:nvSpPr>
          <p:cNvPr id="6" name="Text 2"/>
          <p:cNvSpPr/>
          <p:nvPr/>
        </p:nvSpPr>
        <p:spPr>
          <a:xfrm>
            <a:off x="571500" y="4176713"/>
            <a:ext cx="180975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666666"/>
                </a:solidFill>
                <a:latin typeface="Microsoft YaHei" pitchFamily="34" charset="0"/>
                <a:ea typeface="Microsoft YaHei" pitchFamily="34" charset="-122"/>
                <a:cs typeface="Microsoft YaHei" pitchFamily="34" charset="-120"/>
              </a:rPr>
              <a:t>目录</a:t>
            </a:r>
            <a:endParaRPr lang="en-US" sz="2250" dirty="0"/>
          </a:p>
        </p:txBody>
      </p:sp>
      <p:sp>
        <p:nvSpPr>
          <p:cNvPr id="7" name="Text 3"/>
          <p:cNvSpPr/>
          <p:nvPr/>
        </p:nvSpPr>
        <p:spPr>
          <a:xfrm>
            <a:off x="3524250" y="988219"/>
            <a:ext cx="352425" cy="333375"/>
          </a:xfrm>
          <a:prstGeom prst="rect">
            <a:avLst/>
          </a:prstGeom>
          <a:noFill/>
          <a:ln/>
        </p:spPr>
        <p:txBody>
          <a:bodyPr wrap="square" lIns="0" tIns="0" rIns="0" bIns="0" rtlCol="0" anchor="ctr" vert="horz"/>
          <a:lstStyle/>
          <a:p>
            <a:pPr algn="l" indent="0" marL="0">
              <a:lnSpc>
                <a:spcPts val="3038"/>
              </a:lnSpc>
              <a:buNone/>
            </a:pPr>
            <a:r>
              <a:rPr lang="en-US" sz="1875" b="1" dirty="0">
                <a:solidFill>
                  <a:srgbClr val="5FE2FF"/>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3990975" y="1059656"/>
            <a:ext cx="4581525"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射线法简介</a:t>
            </a:r>
            <a:endParaRPr lang="en-US" sz="1200" dirty="0"/>
          </a:p>
        </p:txBody>
      </p:sp>
      <p:sp>
        <p:nvSpPr>
          <p:cNvPr id="9" name="Text 5"/>
          <p:cNvSpPr/>
          <p:nvPr/>
        </p:nvSpPr>
        <p:spPr>
          <a:xfrm>
            <a:off x="3990975" y="1307306"/>
            <a:ext cx="4581525"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10" name="Text 6"/>
          <p:cNvSpPr/>
          <p:nvPr/>
        </p:nvSpPr>
        <p:spPr>
          <a:xfrm>
            <a:off x="3524250" y="1616869"/>
            <a:ext cx="352425" cy="333375"/>
          </a:xfrm>
          <a:prstGeom prst="rect">
            <a:avLst/>
          </a:prstGeom>
          <a:noFill/>
          <a:ln/>
        </p:spPr>
        <p:txBody>
          <a:bodyPr wrap="square" lIns="0" tIns="0" rIns="0" bIns="0" rtlCol="0" anchor="ctr" vert="horz"/>
          <a:lstStyle/>
          <a:p>
            <a:pPr algn="l" indent="0" marL="0">
              <a:lnSpc>
                <a:spcPts val="3038"/>
              </a:lnSpc>
              <a:buNone/>
            </a:pPr>
            <a:r>
              <a:rPr lang="en-US" sz="1875" b="1" dirty="0">
                <a:solidFill>
                  <a:srgbClr val="5FE2FF"/>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3990975" y="1688306"/>
            <a:ext cx="4581525"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算法原理</a:t>
            </a:r>
            <a:endParaRPr lang="en-US" sz="1200" dirty="0"/>
          </a:p>
        </p:txBody>
      </p:sp>
      <p:sp>
        <p:nvSpPr>
          <p:cNvPr id="12" name="Text 8"/>
          <p:cNvSpPr/>
          <p:nvPr/>
        </p:nvSpPr>
        <p:spPr>
          <a:xfrm>
            <a:off x="3990975" y="1935956"/>
            <a:ext cx="4581525"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13" name="Text 9"/>
          <p:cNvSpPr/>
          <p:nvPr/>
        </p:nvSpPr>
        <p:spPr>
          <a:xfrm>
            <a:off x="3524250" y="2245519"/>
            <a:ext cx="352425" cy="333375"/>
          </a:xfrm>
          <a:prstGeom prst="rect">
            <a:avLst/>
          </a:prstGeom>
          <a:noFill/>
          <a:ln/>
        </p:spPr>
        <p:txBody>
          <a:bodyPr wrap="square" lIns="0" tIns="0" rIns="0" bIns="0" rtlCol="0" anchor="ctr" vert="horz"/>
          <a:lstStyle/>
          <a:p>
            <a:pPr algn="l" indent="0" marL="0">
              <a:lnSpc>
                <a:spcPts val="3038"/>
              </a:lnSpc>
              <a:buNone/>
            </a:pPr>
            <a:r>
              <a:rPr lang="en-US" sz="1875" b="1" dirty="0">
                <a:solidFill>
                  <a:srgbClr val="5FE2FF"/>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3990975" y="2316956"/>
            <a:ext cx="4581525"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特殊情况处理</a:t>
            </a:r>
            <a:endParaRPr lang="en-US" sz="1200" dirty="0"/>
          </a:p>
        </p:txBody>
      </p:sp>
      <p:sp>
        <p:nvSpPr>
          <p:cNvPr id="15" name="Text 11"/>
          <p:cNvSpPr/>
          <p:nvPr/>
        </p:nvSpPr>
        <p:spPr>
          <a:xfrm>
            <a:off x="3990975" y="2564606"/>
            <a:ext cx="4581525"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16" name="Text 12"/>
          <p:cNvSpPr/>
          <p:nvPr/>
        </p:nvSpPr>
        <p:spPr>
          <a:xfrm>
            <a:off x="3524250" y="2874169"/>
            <a:ext cx="352425" cy="333375"/>
          </a:xfrm>
          <a:prstGeom prst="rect">
            <a:avLst/>
          </a:prstGeom>
          <a:noFill/>
          <a:ln/>
        </p:spPr>
        <p:txBody>
          <a:bodyPr wrap="square" lIns="0" tIns="0" rIns="0" bIns="0" rtlCol="0" anchor="ctr" vert="horz"/>
          <a:lstStyle/>
          <a:p>
            <a:pPr algn="l" indent="0" marL="0">
              <a:lnSpc>
                <a:spcPts val="3038"/>
              </a:lnSpc>
              <a:buNone/>
            </a:pPr>
            <a:r>
              <a:rPr lang="en-US" sz="1875" b="1" dirty="0">
                <a:solidFill>
                  <a:srgbClr val="5FE2FF"/>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3990975" y="2945606"/>
            <a:ext cx="4581525"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实际应用案例</a:t>
            </a:r>
            <a:endParaRPr lang="en-US" sz="1200" dirty="0"/>
          </a:p>
        </p:txBody>
      </p:sp>
      <p:sp>
        <p:nvSpPr>
          <p:cNvPr id="18" name="Text 14"/>
          <p:cNvSpPr/>
          <p:nvPr/>
        </p:nvSpPr>
        <p:spPr>
          <a:xfrm>
            <a:off x="3990975" y="3193256"/>
            <a:ext cx="4581525"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19" name="Text 15"/>
          <p:cNvSpPr/>
          <p:nvPr/>
        </p:nvSpPr>
        <p:spPr>
          <a:xfrm>
            <a:off x="3524250" y="3502819"/>
            <a:ext cx="352425" cy="333375"/>
          </a:xfrm>
          <a:prstGeom prst="rect">
            <a:avLst/>
          </a:prstGeom>
          <a:noFill/>
          <a:ln/>
        </p:spPr>
        <p:txBody>
          <a:bodyPr wrap="square" lIns="0" tIns="0" rIns="0" bIns="0" rtlCol="0" anchor="ctr" vert="horz"/>
          <a:lstStyle/>
          <a:p>
            <a:pPr algn="l" indent="0" marL="0">
              <a:lnSpc>
                <a:spcPts val="3038"/>
              </a:lnSpc>
              <a:buNone/>
            </a:pPr>
            <a:r>
              <a:rPr lang="en-US" sz="1875" b="1" dirty="0">
                <a:solidFill>
                  <a:srgbClr val="5FE2FF"/>
                </a:solidFill>
                <a:latin typeface="Microsoft YaHei" pitchFamily="34" charset="0"/>
                <a:ea typeface="Microsoft YaHei" pitchFamily="34" charset="-122"/>
                <a:cs typeface="Microsoft YaHei" pitchFamily="34" charset="-120"/>
              </a:rPr>
              <a:t>05</a:t>
            </a:r>
            <a:endParaRPr lang="en-US" sz="1875" dirty="0"/>
          </a:p>
        </p:txBody>
      </p:sp>
      <p:sp>
        <p:nvSpPr>
          <p:cNvPr id="20" name="Text 16"/>
          <p:cNvSpPr/>
          <p:nvPr/>
        </p:nvSpPr>
        <p:spPr>
          <a:xfrm>
            <a:off x="3990975" y="3574256"/>
            <a:ext cx="4581525"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总结与未来展望</a:t>
            </a:r>
            <a:endParaRPr lang="en-US" sz="1200" dirty="0"/>
          </a:p>
        </p:txBody>
      </p:sp>
      <p:sp>
        <p:nvSpPr>
          <p:cNvPr id="21" name="Text 17"/>
          <p:cNvSpPr/>
          <p:nvPr/>
        </p:nvSpPr>
        <p:spPr>
          <a:xfrm>
            <a:off x="3990975" y="3821906"/>
            <a:ext cx="4581525"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射线法的优点与局限性总结</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简单直观</a:t>
            </a:r>
            <a:endParaRPr lang="en-US" sz="1200" dirty="0"/>
          </a:p>
        </p:txBody>
      </p:sp>
      <p:sp>
        <p:nvSpPr>
          <p:cNvPr id="9" name="Text 4"/>
          <p:cNvSpPr/>
          <p:nvPr/>
        </p:nvSpPr>
        <p:spPr>
          <a:xfrm>
            <a:off x="571500" y="2838450"/>
            <a:ext cx="1714500" cy="83820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射线法基于直观的几何概念，易于理解和实现，是初学者和专业人士都青睐的算法。</a:t>
            </a:r>
            <a:endParaRPr lang="en-US" sz="1050" dirty="0"/>
          </a:p>
        </p:txBody>
      </p:sp>
      <p:pic>
        <p:nvPicPr>
          <p:cNvPr id="10" name="Image 3" descr="preencoded.png">    </p:cNvPr>
          <p:cNvPicPr>
            <a:picLocks noChangeAspect="1"/>
          </p:cNvPicPr>
          <p:nvPr/>
        </p:nvPicPr>
        <p:blipFill>
          <a:blip r:embed="rId4"/>
          <a:srcRect l="0" r="0" t="0" b="0"/>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时间效率</a:t>
            </a:r>
            <a:endParaRPr lang="en-US" sz="1200" dirty="0"/>
          </a:p>
        </p:txBody>
      </p:sp>
      <p:sp>
        <p:nvSpPr>
          <p:cNvPr id="12" name="Text 6"/>
          <p:cNvSpPr/>
          <p:nvPr/>
        </p:nvSpPr>
        <p:spPr>
          <a:xfrm>
            <a:off x="2667000" y="2838450"/>
            <a:ext cx="1714500" cy="83820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算法的时间复杂度为O(n)，在处理大规模数据时表现稳定，适用于实时性和性能要求高的场景。</a:t>
            </a:r>
            <a:endParaRPr lang="en-US" sz="1050" dirty="0"/>
          </a:p>
        </p:txBody>
      </p:sp>
      <p:pic>
        <p:nvPicPr>
          <p:cNvPr id="13" name="Image 4" descr="preencoded.png">    </p:cNvPr>
          <p:cNvPicPr>
            <a:picLocks noChangeAspect="1"/>
          </p:cNvPicPr>
          <p:nvPr/>
        </p:nvPicPr>
        <p:blipFill>
          <a:blip r:embed="rId5"/>
          <a:srcRect l="0" r="0" t="0" b="0"/>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局限性</a:t>
            </a:r>
            <a:endParaRPr lang="en-US" sz="1200" dirty="0"/>
          </a:p>
        </p:txBody>
      </p:sp>
      <p:sp>
        <p:nvSpPr>
          <p:cNvPr id="15" name="Text 8"/>
          <p:cNvSpPr/>
          <p:nvPr/>
        </p:nvSpPr>
        <p:spPr>
          <a:xfrm>
            <a:off x="4762500" y="2838450"/>
            <a:ext cx="1714500" cy="83820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对于自相交多边形等复杂情况，射线法可能产生错误结果，需结合其他算法进行修正。</a:t>
            </a:r>
            <a:endParaRPr lang="en-US" sz="1050" dirty="0"/>
          </a:p>
        </p:txBody>
      </p:sp>
      <p:pic>
        <p:nvPicPr>
          <p:cNvPr id="16" name="Image 5" descr="preencoded.png">    </p:cNvPr>
          <p:cNvPicPr>
            <a:picLocks noChangeAspect="1"/>
          </p:cNvPicPr>
          <p:nvPr/>
        </p:nvPicPr>
        <p:blipFill>
          <a:blip r:embed="rId6"/>
          <a:srcRect l="0" r="0" t="0" b="0"/>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a:ln/>
        </p:spPr>
        <p:txBody>
          <a:bodyPr wrap="square" lIns="0" tIns="0" rIns="0" bIns="0" rtlCol="0" anchor="ctr" vert="horz"/>
          <a:lstStyle/>
          <a:p>
            <a:pPr algn="ctr"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改进方向</a:t>
            </a:r>
            <a:endParaRPr lang="en-US" sz="1200" dirty="0"/>
          </a:p>
        </p:txBody>
      </p:sp>
      <p:sp>
        <p:nvSpPr>
          <p:cNvPr id="18" name="Text 10"/>
          <p:cNvSpPr/>
          <p:nvPr/>
        </p:nvSpPr>
        <p:spPr>
          <a:xfrm>
            <a:off x="6858000" y="2838450"/>
            <a:ext cx="1714500" cy="1047750"/>
          </a:xfrm>
          <a:prstGeom prst="rect">
            <a:avLst/>
          </a:prstGeom>
          <a:noFill/>
          <a:ln/>
        </p:spPr>
        <p:txBody>
          <a:bodyPr wrap="square" lIns="0" tIns="0" rIns="0" bIns="0" rtlCol="0" anchor="ctr" vert="horz"/>
          <a:lstStyle/>
          <a:p>
            <a:pPr algn="ctr"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探索射线法在高维空间的应用，以及与其他算法（如Winding Number算法）的融合，提升算法的鲁棒性和适用范围。</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a:ln/>
        </p:spPr>
      </p:sp>
      <p:pic>
        <p:nvPicPr>
          <p:cNvPr id="3" name="Image 0" descr="preencoded.png">    </p:cNvPr>
          <p:cNvPicPr>
            <a:picLocks noChangeAspect="1"/>
          </p:cNvPicPr>
          <p:nvPr/>
        </p:nvPicPr>
        <p:blipFill>
          <a:blip r:embed="rId1"/>
          <a:srcRect l="13315" r="13315" t="0" b="0"/>
          <a:stretch/>
        </p:blipFill>
        <p:spPr>
          <a:xfrm>
            <a:off x="0" y="0"/>
            <a:ext cx="9144000" cy="7010400"/>
          </a:xfrm>
          <a:prstGeom prst="rect">
            <a:avLst/>
          </a:prstGeom>
        </p:spPr>
      </p:pic>
      <p:pic>
        <p:nvPicPr>
          <p:cNvPr id="4" name="Image 1" descr="preencoded.png">    </p:cNvPr>
          <p:cNvPicPr>
            <a:picLocks noChangeAspect="1"/>
          </p:cNvPicPr>
          <p:nvPr/>
        </p:nvPicPr>
        <p:blipFill>
          <a:blip r:embed="rId2"/>
          <a:srcRect l="22486" r="22486" t="0" b="0"/>
          <a:stretch/>
        </p:blipFill>
        <p:spPr>
          <a:xfrm>
            <a:off x="0" y="0"/>
            <a:ext cx="3857625" cy="7010400"/>
          </a:xfrm>
          <a:prstGeom prst="rect">
            <a:avLst/>
          </a:prstGeom>
        </p:spPr>
      </p:pic>
      <p:sp>
        <p:nvSpPr>
          <p:cNvPr id="5" name="Text 1"/>
          <p:cNvSpPr/>
          <p:nvPr/>
        </p:nvSpPr>
        <p:spPr>
          <a:xfrm>
            <a:off x="4429125" y="285750"/>
            <a:ext cx="40386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射线法在复杂场景下的改进方向</a:t>
            </a:r>
            <a:endParaRPr lang="en-US" sz="2250" dirty="0"/>
          </a:p>
        </p:txBody>
      </p:sp>
      <p:sp>
        <p:nvSpPr>
          <p:cNvPr id="6" name="Text 2"/>
          <p:cNvSpPr/>
          <p:nvPr/>
        </p:nvSpPr>
        <p:spPr>
          <a:xfrm>
            <a:off x="4429125" y="742950"/>
            <a:ext cx="40386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4257675" y="1162050"/>
            <a:ext cx="4105275" cy="1409700"/>
          </a:xfrm>
          <a:prstGeom prst="rect">
            <a:avLst/>
          </a:prstGeom>
        </p:spPr>
      </p:pic>
      <p:sp>
        <p:nvSpPr>
          <p:cNvPr id="8" name="Text 3"/>
          <p:cNvSpPr/>
          <p:nvPr/>
        </p:nvSpPr>
        <p:spPr>
          <a:xfrm>
            <a:off x="5657850" y="1369219"/>
            <a:ext cx="2505075" cy="252413"/>
          </a:xfrm>
          <a:prstGeom prst="rect">
            <a:avLst/>
          </a:prstGeom>
          <a:noFill/>
          <a:ln/>
        </p:spPr>
        <p:txBody>
          <a:bodyPr wrap="square" lIns="0" tIns="0" rIns="0" bIns="0" rtlCol="0" anchor="ctr" vert="horz"/>
          <a:lstStyle/>
          <a:p>
            <a:pP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优化射线方向</a:t>
            </a:r>
            <a:endParaRPr lang="en-US" sz="1200" dirty="0"/>
          </a:p>
        </p:txBody>
      </p:sp>
      <p:sp>
        <p:nvSpPr>
          <p:cNvPr id="9" name="Text 4"/>
          <p:cNvSpPr/>
          <p:nvPr/>
        </p:nvSpPr>
        <p:spPr>
          <a:xfrm>
            <a:off x="5657850" y="1659731"/>
            <a:ext cx="2505075"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探索动态调整射线方向的方法，提高算法效率，尤其是在处理具有大量边界的复杂多边形时。</a:t>
            </a:r>
            <a:endParaRPr lang="en-US" sz="1050" dirty="0"/>
          </a:p>
        </p:txBody>
      </p:sp>
      <p:pic>
        <p:nvPicPr>
          <p:cNvPr id="10" name="Image 3" descr="preencoded.png">    </p:cNvPr>
          <p:cNvPicPr>
            <a:picLocks noChangeAspect="1"/>
          </p:cNvPicPr>
          <p:nvPr/>
        </p:nvPicPr>
        <p:blipFill>
          <a:blip r:embed="rId4"/>
          <a:srcRect l="0" r="0" t="0" b="0"/>
          <a:stretch/>
        </p:blipFill>
        <p:spPr>
          <a:xfrm>
            <a:off x="4257675" y="2571750"/>
            <a:ext cx="4105275" cy="1409700"/>
          </a:xfrm>
          <a:prstGeom prst="rect">
            <a:avLst/>
          </a:prstGeom>
        </p:spPr>
      </p:pic>
      <p:sp>
        <p:nvSpPr>
          <p:cNvPr id="11" name="Text 5"/>
          <p:cNvSpPr/>
          <p:nvPr/>
        </p:nvSpPr>
        <p:spPr>
          <a:xfrm>
            <a:off x="5657850" y="2778919"/>
            <a:ext cx="2505075" cy="252413"/>
          </a:xfrm>
          <a:prstGeom prst="rect">
            <a:avLst/>
          </a:prstGeom>
          <a:noFill/>
          <a:ln/>
        </p:spPr>
        <p:txBody>
          <a:bodyPr wrap="square" lIns="0" tIns="0" rIns="0" bIns="0" rtlCol="0" anchor="ctr" vert="horz"/>
          <a:lstStyle/>
          <a:p>
            <a:pP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智能交点检测</a:t>
            </a:r>
            <a:endParaRPr lang="en-US" sz="1200" dirty="0"/>
          </a:p>
        </p:txBody>
      </p:sp>
      <p:sp>
        <p:nvSpPr>
          <p:cNvPr id="12" name="Text 6"/>
          <p:cNvSpPr/>
          <p:nvPr/>
        </p:nvSpPr>
        <p:spPr>
          <a:xfrm>
            <a:off x="5657850" y="3069431"/>
            <a:ext cx="2505075"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引入机器学习技术，预测并减少不必要的交点计算，加速决策过程，提升算法性能。</a:t>
            </a:r>
            <a:endParaRPr lang="en-US" sz="1050" dirty="0"/>
          </a:p>
        </p:txBody>
      </p:sp>
      <p:pic>
        <p:nvPicPr>
          <p:cNvPr id="13" name="Image 4" descr="preencoded.png">    </p:cNvPr>
          <p:cNvPicPr>
            <a:picLocks noChangeAspect="1"/>
          </p:cNvPicPr>
          <p:nvPr/>
        </p:nvPicPr>
        <p:blipFill>
          <a:blip r:embed="rId5"/>
          <a:srcRect l="0" r="0" t="0" b="0"/>
          <a:stretch/>
        </p:blipFill>
        <p:spPr>
          <a:xfrm>
            <a:off x="4257675" y="3981450"/>
            <a:ext cx="4105275" cy="1409700"/>
          </a:xfrm>
          <a:prstGeom prst="rect">
            <a:avLst/>
          </a:prstGeom>
        </p:spPr>
      </p:pic>
      <p:sp>
        <p:nvSpPr>
          <p:cNvPr id="14" name="Text 7"/>
          <p:cNvSpPr/>
          <p:nvPr/>
        </p:nvSpPr>
        <p:spPr>
          <a:xfrm>
            <a:off x="5657850" y="4188619"/>
            <a:ext cx="2505075" cy="252413"/>
          </a:xfrm>
          <a:prstGeom prst="rect">
            <a:avLst/>
          </a:prstGeom>
          <a:noFill/>
          <a:ln/>
        </p:spPr>
        <p:txBody>
          <a:bodyPr wrap="square" lIns="0" tIns="0" rIns="0" bIns="0" rtlCol="0" anchor="ctr" vert="horz"/>
          <a:lstStyle/>
          <a:p>
            <a:pP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自适应边界处理</a:t>
            </a:r>
            <a:endParaRPr lang="en-US" sz="1200" dirty="0"/>
          </a:p>
        </p:txBody>
      </p:sp>
      <p:sp>
        <p:nvSpPr>
          <p:cNvPr id="15" name="Text 8"/>
          <p:cNvSpPr/>
          <p:nvPr/>
        </p:nvSpPr>
        <p:spPr>
          <a:xfrm>
            <a:off x="5657850" y="4479131"/>
            <a:ext cx="2505075"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开发自适应算法，根据不同类型的多边形自动调整边界处理策略，增强算法的通用性和鲁棒性。</a:t>
            </a:r>
            <a:endParaRPr lang="en-US" sz="1050" dirty="0"/>
          </a:p>
        </p:txBody>
      </p:sp>
      <p:pic>
        <p:nvPicPr>
          <p:cNvPr id="16" name="Image 5" descr="preencoded.png">    </p:cNvPr>
          <p:cNvPicPr>
            <a:picLocks noChangeAspect="1"/>
          </p:cNvPicPr>
          <p:nvPr/>
        </p:nvPicPr>
        <p:blipFill>
          <a:blip r:embed="rId6"/>
          <a:srcRect l="0" r="0" t="0" b="0"/>
          <a:stretch/>
        </p:blipFill>
        <p:spPr>
          <a:xfrm>
            <a:off x="4257675" y="5391150"/>
            <a:ext cx="4105275" cy="1409700"/>
          </a:xfrm>
          <a:prstGeom prst="rect">
            <a:avLst/>
          </a:prstGeom>
        </p:spPr>
      </p:pic>
      <p:sp>
        <p:nvSpPr>
          <p:cNvPr id="17" name="Text 9"/>
          <p:cNvSpPr/>
          <p:nvPr/>
        </p:nvSpPr>
        <p:spPr>
          <a:xfrm>
            <a:off x="5657850" y="5598319"/>
            <a:ext cx="2505075" cy="252413"/>
          </a:xfrm>
          <a:prstGeom prst="rect">
            <a:avLst/>
          </a:prstGeom>
          <a:noFill/>
          <a:ln/>
        </p:spPr>
        <p:txBody>
          <a:bodyPr wrap="square" lIns="0" tIns="0" rIns="0" bIns="0" rtlCol="0" anchor="ctr" vert="horz"/>
          <a:lstStyle/>
          <a:p>
            <a:pP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多算法融合</a:t>
            </a:r>
            <a:endParaRPr lang="en-US" sz="1200" dirty="0"/>
          </a:p>
        </p:txBody>
      </p:sp>
      <p:sp>
        <p:nvSpPr>
          <p:cNvPr id="18" name="Text 10"/>
          <p:cNvSpPr/>
          <p:nvPr/>
        </p:nvSpPr>
        <p:spPr>
          <a:xfrm>
            <a:off x="5657850" y="5888831"/>
            <a:ext cx="2505075"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结合Winding Number等算法，针对特定场景优化射线法，提供更精准的点位置判断能力。</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9144000" cy="6210300"/>
          </a:xfrm>
          <a:prstGeom prst="rect">
            <a:avLst/>
          </a:prstGeom>
          <a:solidFill>
            <a:srgbClr val="FFFFFF"/>
          </a:solidFill>
          <a:ln/>
        </p:spPr>
      </p:sp>
      <p:pic>
        <p:nvPicPr>
          <p:cNvPr id="3" name="Image 0" descr="preencoded.png">    </p:cNvPr>
          <p:cNvPicPr>
            <a:picLocks noChangeAspect="1"/>
          </p:cNvPicPr>
          <p:nvPr/>
        </p:nvPicPr>
        <p:blipFill>
          <a:blip r:embed="rId1"/>
          <a:srcRect l="8589" r="8589" t="0" b="0"/>
          <a:stretch/>
        </p:blipFill>
        <p:spPr>
          <a:xfrm>
            <a:off x="0" y="0"/>
            <a:ext cx="9144000" cy="62103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相关算法（如Winding Number算法）的介绍与比较</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6" name="Image 1" descr="preencoded.png">    </p:cNvPr>
          <p:cNvPicPr>
            <a:picLocks noChangeAspect="1"/>
          </p:cNvPicPr>
          <p:nvPr/>
        </p:nvPicPr>
        <p:blipFill>
          <a:blip r:embed="rId2"/>
          <a:srcRect l="0" r="0" t="0" b="0"/>
          <a:stretch/>
        </p:blipFill>
        <p:spPr>
          <a:xfrm>
            <a:off x="381000" y="1428750"/>
            <a:ext cx="8382000" cy="4591050"/>
          </a:xfrm>
          <a:prstGeom prst="rect">
            <a:avLst/>
          </a:prstGeom>
        </p:spPr>
      </p:pic>
      <p:sp>
        <p:nvSpPr>
          <p:cNvPr id="7" name="Text 3"/>
          <p:cNvSpPr/>
          <p:nvPr/>
        </p:nvSpPr>
        <p:spPr>
          <a:xfrm>
            <a:off x="1150590" y="2962275"/>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31AB78"/>
                </a:solidFill>
                <a:latin typeface="Microsoft YaHei" pitchFamily="34" charset="0"/>
                <a:ea typeface="Microsoft YaHei" pitchFamily="34" charset="-122"/>
                <a:cs typeface="Microsoft YaHei" pitchFamily="34" charset="-120"/>
              </a:rPr>
              <a:t>01</a:t>
            </a:r>
            <a:endParaRPr lang="en-US" sz="1500" dirty="0"/>
          </a:p>
        </p:txBody>
      </p:sp>
      <p:sp>
        <p:nvSpPr>
          <p:cNvPr id="8" name="Text 4"/>
          <p:cNvSpPr/>
          <p:nvPr/>
        </p:nvSpPr>
        <p:spPr>
          <a:xfrm>
            <a:off x="780752" y="4448175"/>
            <a:ext cx="1216075" cy="466725"/>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Winding Number算法</a:t>
            </a:r>
            <a:endParaRPr lang="en-US" sz="1200" dirty="0"/>
          </a:p>
        </p:txBody>
      </p:sp>
      <p:sp>
        <p:nvSpPr>
          <p:cNvPr id="9" name="Text 5"/>
          <p:cNvSpPr/>
          <p:nvPr/>
        </p:nvSpPr>
        <p:spPr>
          <a:xfrm>
            <a:off x="780752" y="4953000"/>
            <a:ext cx="1216075" cy="8763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通过计算点周围多边形边的绕行次数，提供更精确的点包含性判断。</a:t>
            </a:r>
            <a:endParaRPr lang="en-US" sz="1050" dirty="0"/>
          </a:p>
        </p:txBody>
      </p:sp>
      <p:sp>
        <p:nvSpPr>
          <p:cNvPr id="10" name="Text 6"/>
          <p:cNvSpPr/>
          <p:nvPr/>
        </p:nvSpPr>
        <p:spPr>
          <a:xfrm>
            <a:off x="2404765" y="3814763"/>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6CC215"/>
                </a:solidFill>
                <a:latin typeface="Microsoft YaHei" pitchFamily="34" charset="0"/>
                <a:ea typeface="Microsoft YaHei" pitchFamily="34" charset="-122"/>
                <a:cs typeface="Microsoft YaHei" pitchFamily="34" charset="-120"/>
              </a:rPr>
              <a:t>02</a:t>
            </a:r>
            <a:endParaRPr lang="en-US" sz="1500" dirty="0"/>
          </a:p>
        </p:txBody>
      </p:sp>
      <p:sp>
        <p:nvSpPr>
          <p:cNvPr id="11" name="Text 7"/>
          <p:cNvSpPr/>
          <p:nvPr/>
        </p:nvSpPr>
        <p:spPr>
          <a:xfrm>
            <a:off x="2034927" y="1466850"/>
            <a:ext cx="12160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适用场景</a:t>
            </a:r>
            <a:endParaRPr lang="en-US" sz="1200" dirty="0"/>
          </a:p>
        </p:txBody>
      </p:sp>
      <p:sp>
        <p:nvSpPr>
          <p:cNvPr id="12" name="Text 8"/>
          <p:cNvSpPr/>
          <p:nvPr/>
        </p:nvSpPr>
        <p:spPr>
          <a:xfrm>
            <a:off x="2034927" y="1757362"/>
            <a:ext cx="1216075" cy="8763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尤其适用于自相交多边形，处理复杂多边形时更为准确。</a:t>
            </a:r>
            <a:endParaRPr lang="en-US" sz="1050" dirty="0"/>
          </a:p>
        </p:txBody>
      </p:sp>
      <p:sp>
        <p:nvSpPr>
          <p:cNvPr id="13" name="Text 9"/>
          <p:cNvSpPr/>
          <p:nvPr/>
        </p:nvSpPr>
        <p:spPr>
          <a:xfrm>
            <a:off x="3658939" y="2967038"/>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31AB78"/>
                </a:solidFill>
                <a:latin typeface="Microsoft YaHei" pitchFamily="34" charset="0"/>
                <a:ea typeface="Microsoft YaHei" pitchFamily="34" charset="-122"/>
                <a:cs typeface="Microsoft YaHei" pitchFamily="34" charset="-120"/>
              </a:rPr>
              <a:t>03</a:t>
            </a:r>
            <a:endParaRPr lang="en-US" sz="1500" dirty="0"/>
          </a:p>
        </p:txBody>
      </p:sp>
      <p:sp>
        <p:nvSpPr>
          <p:cNvPr id="14" name="Text 10"/>
          <p:cNvSpPr/>
          <p:nvPr/>
        </p:nvSpPr>
        <p:spPr>
          <a:xfrm>
            <a:off x="3289102" y="4452938"/>
            <a:ext cx="12160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与射线法对比</a:t>
            </a:r>
            <a:endParaRPr lang="en-US" sz="1200" dirty="0"/>
          </a:p>
        </p:txBody>
      </p:sp>
      <p:sp>
        <p:nvSpPr>
          <p:cNvPr id="15" name="Text 11"/>
          <p:cNvSpPr/>
          <p:nvPr/>
        </p:nvSpPr>
        <p:spPr>
          <a:xfrm>
            <a:off x="3289102" y="4743450"/>
            <a:ext cx="1216075" cy="8763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相比射线法的简单快速，Winding Number算法计算量较大。</a:t>
            </a:r>
            <a:endParaRPr lang="en-US" sz="1050" dirty="0"/>
          </a:p>
        </p:txBody>
      </p:sp>
      <p:sp>
        <p:nvSpPr>
          <p:cNvPr id="16" name="Text 12"/>
          <p:cNvSpPr/>
          <p:nvPr/>
        </p:nvSpPr>
        <p:spPr>
          <a:xfrm>
            <a:off x="4913114" y="3814763"/>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6CC215"/>
                </a:solidFill>
                <a:latin typeface="Microsoft YaHei" pitchFamily="34" charset="0"/>
                <a:ea typeface="Microsoft YaHei" pitchFamily="34" charset="-122"/>
                <a:cs typeface="Microsoft YaHei" pitchFamily="34" charset="-120"/>
              </a:rPr>
              <a:t>04</a:t>
            </a:r>
            <a:endParaRPr lang="en-US" sz="1500" dirty="0"/>
          </a:p>
        </p:txBody>
      </p:sp>
      <p:sp>
        <p:nvSpPr>
          <p:cNvPr id="17" name="Text 13"/>
          <p:cNvSpPr/>
          <p:nvPr/>
        </p:nvSpPr>
        <p:spPr>
          <a:xfrm>
            <a:off x="4543276" y="1676400"/>
            <a:ext cx="12160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射线法特点</a:t>
            </a:r>
            <a:endParaRPr lang="en-US" sz="1200" dirty="0"/>
          </a:p>
        </p:txBody>
      </p:sp>
      <p:sp>
        <p:nvSpPr>
          <p:cNvPr id="18" name="Text 14"/>
          <p:cNvSpPr/>
          <p:nvPr/>
        </p:nvSpPr>
        <p:spPr>
          <a:xfrm>
            <a:off x="4543276" y="1966913"/>
            <a:ext cx="1216075" cy="66675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适合实时性和性能要求高的场景，简单快速。</a:t>
            </a:r>
            <a:endParaRPr lang="en-US" sz="1050" dirty="0"/>
          </a:p>
        </p:txBody>
      </p:sp>
      <p:sp>
        <p:nvSpPr>
          <p:cNvPr id="19" name="Text 15"/>
          <p:cNvSpPr/>
          <p:nvPr/>
        </p:nvSpPr>
        <p:spPr>
          <a:xfrm>
            <a:off x="6167289" y="2967038"/>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31AB78"/>
                </a:solidFill>
                <a:latin typeface="Microsoft YaHei" pitchFamily="34" charset="0"/>
                <a:ea typeface="Microsoft YaHei" pitchFamily="34" charset="-122"/>
                <a:cs typeface="Microsoft YaHei" pitchFamily="34" charset="-120"/>
              </a:rPr>
              <a:t>05</a:t>
            </a:r>
            <a:endParaRPr lang="en-US" sz="1500" dirty="0"/>
          </a:p>
        </p:txBody>
      </p:sp>
      <p:sp>
        <p:nvSpPr>
          <p:cNvPr id="20" name="Text 16"/>
          <p:cNvSpPr/>
          <p:nvPr/>
        </p:nvSpPr>
        <p:spPr>
          <a:xfrm>
            <a:off x="5797451" y="4452938"/>
            <a:ext cx="12160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未来研究方向</a:t>
            </a:r>
            <a:endParaRPr lang="en-US" sz="1200" dirty="0"/>
          </a:p>
        </p:txBody>
      </p:sp>
      <p:sp>
        <p:nvSpPr>
          <p:cNvPr id="21" name="Text 17"/>
          <p:cNvSpPr/>
          <p:nvPr/>
        </p:nvSpPr>
        <p:spPr>
          <a:xfrm>
            <a:off x="5797451" y="4743450"/>
            <a:ext cx="1216075" cy="8763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结合两种算法优势，探索更高效、精确的点包含性判断方法。</a:t>
            </a:r>
            <a:endParaRPr lang="en-US" sz="1050" dirty="0"/>
          </a:p>
        </p:txBody>
      </p:sp>
      <p:sp>
        <p:nvSpPr>
          <p:cNvPr id="22" name="Text 18"/>
          <p:cNvSpPr/>
          <p:nvPr/>
        </p:nvSpPr>
        <p:spPr>
          <a:xfrm>
            <a:off x="7421463" y="3814763"/>
            <a:ext cx="47625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6CC215"/>
                </a:solidFill>
                <a:latin typeface="Microsoft YaHei" pitchFamily="34" charset="0"/>
                <a:ea typeface="Microsoft YaHei" pitchFamily="34" charset="-122"/>
                <a:cs typeface="Microsoft YaHei" pitchFamily="34" charset="-120"/>
              </a:rPr>
              <a:t>06</a:t>
            </a:r>
            <a:endParaRPr lang="en-US" sz="1500" dirty="0"/>
          </a:p>
        </p:txBody>
      </p:sp>
      <p:sp>
        <p:nvSpPr>
          <p:cNvPr id="23" name="Text 19"/>
          <p:cNvSpPr/>
          <p:nvPr/>
        </p:nvSpPr>
        <p:spPr>
          <a:xfrm>
            <a:off x="7051625" y="1466850"/>
            <a:ext cx="1216075"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应用场景</a:t>
            </a:r>
            <a:endParaRPr lang="en-US" sz="1200" dirty="0"/>
          </a:p>
        </p:txBody>
      </p:sp>
      <p:sp>
        <p:nvSpPr>
          <p:cNvPr id="24" name="Text 20"/>
          <p:cNvSpPr/>
          <p:nvPr/>
        </p:nvSpPr>
        <p:spPr>
          <a:xfrm>
            <a:off x="7051625" y="1757362"/>
            <a:ext cx="1216075" cy="8763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适应更多样化的应用场景，提高算法的通用性和实用性。</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THANKS</a:t>
            </a:r>
            <a:endParaRPr lang="en-US" sz="3750" dirty="0"/>
          </a:p>
        </p:txBody>
      </p:sp>
      <p:sp>
        <p:nvSpPr>
          <p:cNvPr id="4" name="Shape 1"/>
          <p:cNvSpPr/>
          <p:nvPr/>
        </p:nvSpPr>
        <p:spPr>
          <a:xfrm>
            <a:off x="571500" y="3014663"/>
            <a:ext cx="604838" cy="114300"/>
          </a:xfrm>
          <a:prstGeom prst="rect">
            <a:avLst/>
          </a:prstGeom>
          <a:solidFill>
            <a:srgbClr val="5FE2FF"/>
          </a:solidFill>
          <a:ln/>
        </p:spPr>
      </p:sp>
      <p:sp>
        <p:nvSpPr>
          <p:cNvPr id="5" name="Text 2"/>
          <p:cNvSpPr/>
          <p:nvPr/>
        </p:nvSpPr>
        <p:spPr>
          <a:xfrm>
            <a:off x="571500" y="3462337"/>
            <a:ext cx="8001000" cy="190500"/>
          </a:xfrm>
          <a:prstGeom prst="rect">
            <a:avLst/>
          </a:prstGeom>
          <a:noFill/>
          <a:ln/>
        </p:spPr>
        <p:txBody>
          <a:bodyPr wrap="square" lIns="0" tIns="0" rIns="0" bIns="0" rtlCol="0" anchor="ctr" vert="horz"/>
          <a:lstStyle/>
          <a:p>
            <a:pPr algn="l" indent="0" marL="0">
              <a:lnSpc>
                <a:spcPts val="1500"/>
              </a:lnSpc>
              <a:buNone/>
            </a:pPr>
            <a:r>
              <a:rPr lang="en-US" sz="1200" dirty="0">
                <a:solidFill>
                  <a:srgbClr val="666666"/>
                </a:solidFill>
                <a:latin typeface="Microsoft YaHei" pitchFamily="34" charset="0"/>
                <a:ea typeface="Microsoft YaHei" pitchFamily="34" charset="-122"/>
                <a:cs typeface="Microsoft YaHei" pitchFamily="34" charset="-120"/>
              </a:rPr>
              <a:t>PPT内容由通义AI生成，访问tongyi.com智能生成更多PPT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射线法简介</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92000"/>
                  </a:srgbClr>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429250"/>
          </a:xfrm>
          <a:prstGeom prst="rect">
            <a:avLst/>
          </a:prstGeom>
          <a:solidFill>
            <a:srgbClr val="FFFFFF"/>
          </a:solidFill>
          <a:ln/>
        </p:spPr>
      </p:sp>
      <p:pic>
        <p:nvPicPr>
          <p:cNvPr id="3" name="Image 0" descr="preencoded.png">    </p:cNvPr>
          <p:cNvPicPr>
            <a:picLocks noChangeAspect="1"/>
          </p:cNvPicPr>
          <p:nvPr/>
        </p:nvPicPr>
        <p:blipFill>
          <a:blip r:embed="rId1"/>
          <a:srcRect l="2632" r="2632" t="0" b="0"/>
          <a:stretch/>
        </p:blipFill>
        <p:spPr>
          <a:xfrm>
            <a:off x="0" y="0"/>
            <a:ext cx="9144000" cy="5429250"/>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射线法的概念与应用领域</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381000" y="1428750"/>
            <a:ext cx="8382000" cy="3810000"/>
          </a:xfrm>
          <a:prstGeom prst="rect">
            <a:avLst/>
          </a:prstGeom>
        </p:spPr>
      </p:pic>
      <p:sp>
        <p:nvSpPr>
          <p:cNvPr id="8" name="Text 3"/>
          <p:cNvSpPr/>
          <p:nvPr/>
        </p:nvSpPr>
        <p:spPr>
          <a:xfrm>
            <a:off x="3952875" y="2019300"/>
            <a:ext cx="1238250" cy="323850"/>
          </a:xfrm>
          <a:prstGeom prst="rect">
            <a:avLst/>
          </a:prstGeom>
          <a:noFill/>
          <a:ln/>
        </p:spPr>
        <p:txBody>
          <a:bodyPr wrap="square" lIns="0" tIns="0" rIns="0" bIns="0" rtlCol="0" anchor="ctr" vert="horz"/>
          <a:lstStyle/>
          <a:p>
            <a:pPr algn="ctr" indent="0" marL="0">
              <a:lnSpc>
                <a:spcPts val="1650"/>
              </a:lnSpc>
              <a:buNone/>
            </a:pPr>
            <a:r>
              <a:rPr lang="en-US" sz="1650" b="1" dirty="0">
                <a:solidFill>
                  <a:srgbClr val="31AB78"/>
                </a:solidFill>
                <a:latin typeface="Microsoft YaHei" pitchFamily="34" charset="0"/>
                <a:ea typeface="Microsoft YaHei" pitchFamily="34" charset="-122"/>
                <a:cs typeface="Microsoft YaHei" pitchFamily="34" charset="-120"/>
              </a:rPr>
              <a:t>射线法应用</a:t>
            </a:r>
            <a:endParaRPr lang="en-US" sz="1650" dirty="0"/>
          </a:p>
        </p:txBody>
      </p:sp>
      <p:sp>
        <p:nvSpPr>
          <p:cNvPr id="9" name="Text 4"/>
          <p:cNvSpPr/>
          <p:nvPr/>
        </p:nvSpPr>
        <p:spPr>
          <a:xfrm>
            <a:off x="1066800" y="3409950"/>
            <a:ext cx="1181100"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6CC215"/>
                </a:solidFill>
                <a:latin typeface="Microsoft YaHei" pitchFamily="34" charset="0"/>
                <a:ea typeface="Microsoft YaHei" pitchFamily="34" charset="-122"/>
                <a:cs typeface="Microsoft YaHei" pitchFamily="34" charset="-120"/>
              </a:rPr>
              <a:t>几何算法原理</a:t>
            </a:r>
            <a:endParaRPr lang="en-US" sz="1500" dirty="0"/>
          </a:p>
        </p:txBody>
      </p:sp>
      <p:sp>
        <p:nvSpPr>
          <p:cNvPr id="10" name="Text 5"/>
          <p:cNvSpPr/>
          <p:nvPr/>
        </p:nvSpPr>
        <p:spPr>
          <a:xfrm>
            <a:off x="1366838" y="4038600"/>
            <a:ext cx="1504950"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射线法通过计算射线与多边形边界交点数来判断点位置。</a:t>
            </a:r>
            <a:endParaRPr lang="en-US" sz="1050" dirty="0"/>
          </a:p>
        </p:txBody>
      </p:sp>
      <p:sp>
        <p:nvSpPr>
          <p:cNvPr id="11" name="Text 6"/>
          <p:cNvSpPr/>
          <p:nvPr/>
        </p:nvSpPr>
        <p:spPr>
          <a:xfrm>
            <a:off x="1366838" y="4743450"/>
            <a:ext cx="150495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奇数交点表示点在多边形内，偶数则在外。</a:t>
            </a:r>
            <a:endParaRPr lang="en-US" sz="1050" dirty="0"/>
          </a:p>
        </p:txBody>
      </p:sp>
      <p:sp>
        <p:nvSpPr>
          <p:cNvPr id="12" name="Text 7"/>
          <p:cNvSpPr/>
          <p:nvPr/>
        </p:nvSpPr>
        <p:spPr>
          <a:xfrm>
            <a:off x="3733800" y="3409950"/>
            <a:ext cx="1019175"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31AB78"/>
                </a:solidFill>
                <a:latin typeface="Microsoft YaHei" pitchFamily="34" charset="0"/>
                <a:ea typeface="Microsoft YaHei" pitchFamily="34" charset="-122"/>
                <a:cs typeface="Microsoft YaHei" pitchFamily="34" charset="-120"/>
              </a:rPr>
              <a:t>应用领域</a:t>
            </a:r>
            <a:endParaRPr lang="en-US" sz="1500" dirty="0"/>
          </a:p>
        </p:txBody>
      </p:sp>
      <p:sp>
        <p:nvSpPr>
          <p:cNvPr id="13" name="Text 8"/>
          <p:cNvSpPr/>
          <p:nvPr/>
        </p:nvSpPr>
        <p:spPr>
          <a:xfrm>
            <a:off x="4033838" y="4038600"/>
            <a:ext cx="1504950"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广泛应用于地理信息系统、计算机图形学和游戏开发等领域。</a:t>
            </a:r>
            <a:endParaRPr lang="en-US" sz="1050" dirty="0"/>
          </a:p>
        </p:txBody>
      </p:sp>
      <p:sp>
        <p:nvSpPr>
          <p:cNvPr id="14" name="Text 9"/>
          <p:cNvSpPr/>
          <p:nvPr/>
        </p:nvSpPr>
        <p:spPr>
          <a:xfrm>
            <a:off x="4033838" y="4743450"/>
            <a:ext cx="150495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如地图定位、像素渲染和游戏区域判定等。</a:t>
            </a:r>
            <a:endParaRPr lang="en-US" sz="1050" dirty="0"/>
          </a:p>
        </p:txBody>
      </p:sp>
      <p:sp>
        <p:nvSpPr>
          <p:cNvPr id="15" name="Text 10"/>
          <p:cNvSpPr/>
          <p:nvPr/>
        </p:nvSpPr>
        <p:spPr>
          <a:xfrm>
            <a:off x="6400800" y="3409950"/>
            <a:ext cx="1019175" cy="304800"/>
          </a:xfrm>
          <a:prstGeom prst="rect">
            <a:avLst/>
          </a:prstGeom>
          <a:noFill/>
          <a:ln/>
        </p:spPr>
        <p:txBody>
          <a:bodyPr wrap="square" lIns="0" tIns="0" rIns="0" bIns="0" rtlCol="0" anchor="ctr" vert="horz"/>
          <a:lstStyle/>
          <a:p>
            <a:pPr algn="ctr" indent="0" marL="0">
              <a:lnSpc>
                <a:spcPts val="1500"/>
              </a:lnSpc>
              <a:buNone/>
            </a:pPr>
            <a:r>
              <a:rPr lang="en-US" sz="1500" b="1" dirty="0">
                <a:solidFill>
                  <a:srgbClr val="6CC215"/>
                </a:solidFill>
                <a:latin typeface="Microsoft YaHei" pitchFamily="34" charset="0"/>
                <a:ea typeface="Microsoft YaHei" pitchFamily="34" charset="-122"/>
                <a:cs typeface="Microsoft YaHei" pitchFamily="34" charset="-120"/>
              </a:rPr>
              <a:t>算法特点</a:t>
            </a:r>
            <a:endParaRPr lang="en-US" sz="1500" dirty="0"/>
          </a:p>
        </p:txBody>
      </p:sp>
      <p:sp>
        <p:nvSpPr>
          <p:cNvPr id="16" name="Text 11"/>
          <p:cNvSpPr/>
          <p:nvPr/>
        </p:nvSpPr>
        <p:spPr>
          <a:xfrm>
            <a:off x="6700838" y="4038600"/>
            <a:ext cx="150495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射线法简单直观，易于理解和实现。</a:t>
            </a:r>
            <a:endParaRPr lang="en-US" sz="1050" dirty="0"/>
          </a:p>
        </p:txBody>
      </p:sp>
      <p:sp>
        <p:nvSpPr>
          <p:cNvPr id="17" name="Text 12"/>
          <p:cNvSpPr/>
          <p:nvPr/>
        </p:nvSpPr>
        <p:spPr>
          <a:xfrm>
            <a:off x="6700838" y="4533900"/>
            <a:ext cx="1504950"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时间复杂度适中，适用于处理大量数据的实时判断任务。</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射线法的基本思想与工作流程</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sp>
        <p:nvSpPr>
          <p:cNvPr id="6" name="Text 3"/>
          <p:cNvSpPr/>
          <p:nvPr/>
        </p:nvSpPr>
        <p:spPr>
          <a:xfrm>
            <a:off x="571500" y="2000250"/>
            <a:ext cx="2413000" cy="214312"/>
          </a:xfrm>
          <a:prstGeom prst="rect">
            <a:avLst/>
          </a:prstGeom>
          <a:noFill/>
          <a:ln/>
        </p:spPr>
        <p:txBody>
          <a:bodyPr wrap="square" lIns="0" tIns="0" rIns="0" bIns="0" rtlCol="0" anchor="ctr" vert="horz"/>
          <a:lstStyle/>
          <a:p>
            <a:pPr algn="l" indent="0" marL="0">
              <a:lnSpc>
                <a:spcPts val="1650"/>
              </a:lnSpc>
              <a:buNone/>
            </a:pPr>
            <a:r>
              <a:rPr lang="en-US" sz="1200" b="1" dirty="0">
                <a:solidFill>
                  <a:srgbClr val="5FE2FF"/>
                </a:solidFill>
                <a:latin typeface="Microsoft YaHei" pitchFamily="34" charset="0"/>
                <a:ea typeface="Microsoft YaHei" pitchFamily="34" charset="-122"/>
                <a:cs typeface="Microsoft YaHei" pitchFamily="34" charset="-120"/>
              </a:rPr>
              <a:t>01</a:t>
            </a:r>
            <a:endParaRPr lang="en-US" sz="1200" dirty="0"/>
          </a:p>
        </p:txBody>
      </p:sp>
      <p:sp>
        <p:nvSpPr>
          <p:cNvPr id="7" name="Text 4"/>
          <p:cNvSpPr/>
          <p:nvPr/>
        </p:nvSpPr>
        <p:spPr>
          <a:xfrm>
            <a:off x="571500" y="2328863"/>
            <a:ext cx="2413000"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基本思想概述</a:t>
            </a:r>
            <a:endParaRPr lang="en-US" sz="1200" dirty="0"/>
          </a:p>
        </p:txBody>
      </p:sp>
      <p:sp>
        <p:nvSpPr>
          <p:cNvPr id="8" name="Text 5"/>
          <p:cNvSpPr/>
          <p:nvPr/>
        </p:nvSpPr>
        <p:spPr>
          <a:xfrm>
            <a:off x="571500" y="2576513"/>
            <a:ext cx="2413000" cy="62865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射线法通过从测试点发射一条射线，统计其与多边形边界的交点数，以此判断点的位置关系。</a:t>
            </a:r>
            <a:endParaRPr lang="en-US" sz="1050" dirty="0"/>
          </a:p>
        </p:txBody>
      </p:sp>
      <p:sp>
        <p:nvSpPr>
          <p:cNvPr id="9" name="Text 6"/>
          <p:cNvSpPr/>
          <p:nvPr/>
        </p:nvSpPr>
        <p:spPr>
          <a:xfrm>
            <a:off x="3365500" y="2000250"/>
            <a:ext cx="2413000" cy="214312"/>
          </a:xfrm>
          <a:prstGeom prst="rect">
            <a:avLst/>
          </a:prstGeom>
          <a:noFill/>
          <a:ln/>
        </p:spPr>
        <p:txBody>
          <a:bodyPr wrap="square" lIns="0" tIns="0" rIns="0" bIns="0" rtlCol="0" anchor="ctr" vert="horz"/>
          <a:lstStyle/>
          <a:p>
            <a:pPr algn="l" indent="0" marL="0">
              <a:lnSpc>
                <a:spcPts val="1650"/>
              </a:lnSpc>
              <a:buNone/>
            </a:pPr>
            <a:r>
              <a:rPr lang="en-US" sz="1200" b="1" dirty="0">
                <a:solidFill>
                  <a:srgbClr val="5FE2FF"/>
                </a:solidFill>
                <a:latin typeface="Microsoft YaHei" pitchFamily="34" charset="0"/>
                <a:ea typeface="Microsoft YaHei" pitchFamily="34" charset="-122"/>
                <a:cs typeface="Microsoft YaHei" pitchFamily="34" charset="-120"/>
              </a:rPr>
              <a:t>02</a:t>
            </a:r>
            <a:endParaRPr lang="en-US" sz="1200" dirty="0"/>
          </a:p>
        </p:txBody>
      </p:sp>
      <p:sp>
        <p:nvSpPr>
          <p:cNvPr id="10" name="Text 7"/>
          <p:cNvSpPr/>
          <p:nvPr/>
        </p:nvSpPr>
        <p:spPr>
          <a:xfrm>
            <a:off x="3365500" y="2328863"/>
            <a:ext cx="2413000"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工作流程解析</a:t>
            </a:r>
            <a:endParaRPr lang="en-US" sz="1200" dirty="0"/>
          </a:p>
        </p:txBody>
      </p:sp>
      <p:sp>
        <p:nvSpPr>
          <p:cNvPr id="11" name="Text 8"/>
          <p:cNvSpPr/>
          <p:nvPr/>
        </p:nvSpPr>
        <p:spPr>
          <a:xfrm>
            <a:off x="3365500" y="2576513"/>
            <a:ext cx="2413000" cy="62865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流程分为三步：选择射线方向，遍历多边形边检测交点，统计交点数判定点的位置。</a:t>
            </a:r>
            <a:endParaRPr lang="en-US" sz="1050" dirty="0"/>
          </a:p>
        </p:txBody>
      </p:sp>
      <p:sp>
        <p:nvSpPr>
          <p:cNvPr id="12" name="Text 9"/>
          <p:cNvSpPr/>
          <p:nvPr/>
        </p:nvSpPr>
        <p:spPr>
          <a:xfrm>
            <a:off x="6159500" y="2000250"/>
            <a:ext cx="2413000" cy="214312"/>
          </a:xfrm>
          <a:prstGeom prst="rect">
            <a:avLst/>
          </a:prstGeom>
          <a:noFill/>
          <a:ln/>
        </p:spPr>
        <p:txBody>
          <a:bodyPr wrap="square" lIns="0" tIns="0" rIns="0" bIns="0" rtlCol="0" anchor="ctr" vert="horz"/>
          <a:lstStyle/>
          <a:p>
            <a:pPr algn="l" indent="0" marL="0">
              <a:lnSpc>
                <a:spcPts val="1650"/>
              </a:lnSpc>
              <a:buNone/>
            </a:pPr>
            <a:r>
              <a:rPr lang="en-US" sz="1200" b="1" dirty="0">
                <a:solidFill>
                  <a:srgbClr val="5FE2FF"/>
                </a:solidFill>
                <a:latin typeface="Microsoft YaHei" pitchFamily="34" charset="0"/>
                <a:ea typeface="Microsoft YaHei" pitchFamily="34" charset="-122"/>
                <a:cs typeface="Microsoft YaHei" pitchFamily="34" charset="-120"/>
              </a:rPr>
              <a:t>03</a:t>
            </a:r>
            <a:endParaRPr lang="en-US" sz="1200" dirty="0"/>
          </a:p>
        </p:txBody>
      </p:sp>
      <p:sp>
        <p:nvSpPr>
          <p:cNvPr id="13" name="Text 10"/>
          <p:cNvSpPr/>
          <p:nvPr/>
        </p:nvSpPr>
        <p:spPr>
          <a:xfrm>
            <a:off x="6159500" y="2328863"/>
            <a:ext cx="2413000" cy="209550"/>
          </a:xfrm>
          <a:prstGeom prst="rect">
            <a:avLst/>
          </a:prstGeom>
          <a:noFill/>
          <a:ln/>
        </p:spPr>
        <p:txBody>
          <a:bodyPr wrap="square" lIns="0" tIns="0" rIns="0" bIns="0" rtlCol="0" anchor="ctr" vert="horz"/>
          <a:lstStyle/>
          <a:p>
            <a:pPr algn="l" indent="0" marL="0">
              <a:lnSpc>
                <a:spcPts val="1650"/>
              </a:lnSpc>
              <a:buNone/>
            </a:pPr>
            <a:r>
              <a:rPr lang="en-US" sz="1200" b="1" dirty="0">
                <a:solidFill>
                  <a:srgbClr val="333333"/>
                </a:solidFill>
                <a:latin typeface="Microsoft YaHei" pitchFamily="34" charset="0"/>
                <a:ea typeface="Microsoft YaHei" pitchFamily="34" charset="-122"/>
                <a:cs typeface="Microsoft YaHei" pitchFamily="34" charset="-120"/>
              </a:rPr>
              <a:t>判定规则说明</a:t>
            </a:r>
            <a:endParaRPr lang="en-US" sz="1200" dirty="0"/>
          </a:p>
        </p:txBody>
      </p:sp>
      <p:sp>
        <p:nvSpPr>
          <p:cNvPr id="14" name="Text 11"/>
          <p:cNvSpPr/>
          <p:nvPr/>
        </p:nvSpPr>
        <p:spPr>
          <a:xfrm>
            <a:off x="6159500" y="2576513"/>
            <a:ext cx="2413000" cy="419100"/>
          </a:xfrm>
          <a:prstGeom prst="rect">
            <a:avLst/>
          </a:prstGeom>
          <a:noFill/>
          <a:ln/>
        </p:spPr>
        <p:txBody>
          <a:bodyPr wrap="square" lIns="0" tIns="0" rIns="0" bIns="0" rtlCol="0" anchor="ctr" vert="horz"/>
          <a:lstStyle/>
          <a:p>
            <a:pPr algn="l" indent="0" marL="0">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若交点数为奇数，点在多边形内；若为偶数，点在多边形外。</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射线法与其他算法的对比分析</a:t>
            </a:r>
            <a:endParaRPr lang="en-US" sz="2250" dirty="0"/>
          </a:p>
        </p:txBody>
      </p:sp>
      <p:sp>
        <p:nvSpPr>
          <p:cNvPr id="5"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6" name="Image 1" descr="preencoded.png">    </p:cNvPr>
          <p:cNvPicPr>
            <a:picLocks noChangeAspect="1"/>
          </p:cNvPicPr>
          <p:nvPr/>
        </p:nvPicPr>
        <p:blipFill>
          <a:blip r:embed="rId2"/>
          <a:srcRect l="0" r="0" t="0" b="0"/>
          <a:stretch/>
        </p:blipFill>
        <p:spPr>
          <a:xfrm>
            <a:off x="381000" y="1428750"/>
            <a:ext cx="8382000" cy="3267075"/>
          </a:xfrm>
          <a:prstGeom prst="rect">
            <a:avLst/>
          </a:prstGeom>
        </p:spPr>
      </p:pic>
      <p:sp>
        <p:nvSpPr>
          <p:cNvPr id="7" name="Text 3"/>
          <p:cNvSpPr/>
          <p:nvPr/>
        </p:nvSpPr>
        <p:spPr>
          <a:xfrm>
            <a:off x="828675" y="1571625"/>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31AB78"/>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771525" y="2114550"/>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基于几何原理</a:t>
            </a:r>
            <a:endParaRPr lang="en-US" sz="1200" dirty="0"/>
          </a:p>
        </p:txBody>
      </p:sp>
      <p:sp>
        <p:nvSpPr>
          <p:cNvPr id="9" name="Text 5"/>
          <p:cNvSpPr/>
          <p:nvPr/>
        </p:nvSpPr>
        <p:spPr>
          <a:xfrm>
            <a:off x="771525" y="2405063"/>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射线法基于简单几何原理，易于理解。</a:t>
            </a:r>
            <a:endParaRPr lang="en-US" sz="1050" dirty="0"/>
          </a:p>
        </p:txBody>
      </p:sp>
      <p:sp>
        <p:nvSpPr>
          <p:cNvPr id="10" name="Text 6"/>
          <p:cNvSpPr/>
          <p:nvPr/>
        </p:nvSpPr>
        <p:spPr>
          <a:xfrm>
            <a:off x="2795588" y="1571625"/>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6CC215"/>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2738438" y="2114550"/>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易于编程实现</a:t>
            </a:r>
            <a:endParaRPr lang="en-US" sz="1200" dirty="0"/>
          </a:p>
        </p:txBody>
      </p:sp>
      <p:sp>
        <p:nvSpPr>
          <p:cNvPr id="12" name="Text 8"/>
          <p:cNvSpPr/>
          <p:nvPr/>
        </p:nvSpPr>
        <p:spPr>
          <a:xfrm>
            <a:off x="2738438" y="2405063"/>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射线法适合初学者，容易编程实现。</a:t>
            </a:r>
            <a:endParaRPr lang="en-US" sz="1050" dirty="0"/>
          </a:p>
        </p:txBody>
      </p:sp>
      <p:sp>
        <p:nvSpPr>
          <p:cNvPr id="13" name="Text 9"/>
          <p:cNvSpPr/>
          <p:nvPr/>
        </p:nvSpPr>
        <p:spPr>
          <a:xfrm>
            <a:off x="4762500" y="1571625"/>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31AB78"/>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4705350" y="2114550"/>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时间复杂度高</a:t>
            </a:r>
            <a:endParaRPr lang="en-US" sz="1200" dirty="0"/>
          </a:p>
        </p:txBody>
      </p:sp>
      <p:sp>
        <p:nvSpPr>
          <p:cNvPr id="15" name="Text 11"/>
          <p:cNvSpPr/>
          <p:nvPr/>
        </p:nvSpPr>
        <p:spPr>
          <a:xfrm>
            <a:off x="4705350" y="2405063"/>
            <a:ext cx="1700213" cy="66675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射线法的时间复杂度为O(n)，处理大规模数据时效率较高。</a:t>
            </a:r>
            <a:endParaRPr lang="en-US" sz="1050" dirty="0"/>
          </a:p>
        </p:txBody>
      </p:sp>
      <p:sp>
        <p:nvSpPr>
          <p:cNvPr id="16" name="Text 12"/>
          <p:cNvSpPr/>
          <p:nvPr/>
        </p:nvSpPr>
        <p:spPr>
          <a:xfrm>
            <a:off x="6729413" y="1571625"/>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6CC215"/>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6672263" y="2114550"/>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适用于非自相交</a:t>
            </a:r>
            <a:endParaRPr lang="en-US" sz="1200" dirty="0"/>
          </a:p>
        </p:txBody>
      </p:sp>
      <p:sp>
        <p:nvSpPr>
          <p:cNvPr id="18" name="Text 14"/>
          <p:cNvSpPr/>
          <p:nvPr/>
        </p:nvSpPr>
        <p:spPr>
          <a:xfrm>
            <a:off x="6672263" y="2405063"/>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射线法不适用于自相交多边形。</a:t>
            </a:r>
            <a:endParaRPr lang="en-US" sz="1050" dirty="0"/>
          </a:p>
        </p:txBody>
      </p:sp>
      <p:sp>
        <p:nvSpPr>
          <p:cNvPr id="19" name="Text 15"/>
          <p:cNvSpPr/>
          <p:nvPr/>
        </p:nvSpPr>
        <p:spPr>
          <a:xfrm>
            <a:off x="828675" y="3367088"/>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31AB78"/>
                </a:solidFill>
                <a:latin typeface="Microsoft YaHei" pitchFamily="34" charset="0"/>
                <a:ea typeface="Microsoft YaHei" pitchFamily="34" charset="-122"/>
                <a:cs typeface="Microsoft YaHei" pitchFamily="34" charset="-120"/>
              </a:rPr>
              <a:t>05</a:t>
            </a:r>
            <a:endParaRPr lang="en-US" sz="1875" dirty="0"/>
          </a:p>
        </p:txBody>
      </p:sp>
      <p:sp>
        <p:nvSpPr>
          <p:cNvPr id="20" name="Text 16"/>
          <p:cNvSpPr/>
          <p:nvPr/>
        </p:nvSpPr>
        <p:spPr>
          <a:xfrm>
            <a:off x="771525" y="3910013"/>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Winding Number算法</a:t>
            </a:r>
            <a:endParaRPr lang="en-US" sz="1200" dirty="0"/>
          </a:p>
        </p:txBody>
      </p:sp>
      <p:sp>
        <p:nvSpPr>
          <p:cNvPr id="21" name="Text 17"/>
          <p:cNvSpPr/>
          <p:nvPr/>
        </p:nvSpPr>
        <p:spPr>
          <a:xfrm>
            <a:off x="771525" y="4200525"/>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对于自相交多边形，Winding Number算法更为可靠。</a:t>
            </a:r>
            <a:endParaRPr lang="en-US" sz="1050" dirty="0"/>
          </a:p>
        </p:txBody>
      </p:sp>
      <p:sp>
        <p:nvSpPr>
          <p:cNvPr id="22" name="Text 18"/>
          <p:cNvSpPr/>
          <p:nvPr/>
        </p:nvSpPr>
        <p:spPr>
          <a:xfrm>
            <a:off x="2795588" y="3367088"/>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6CC215"/>
                </a:solidFill>
                <a:latin typeface="Microsoft YaHei" pitchFamily="34" charset="0"/>
                <a:ea typeface="Microsoft YaHei" pitchFamily="34" charset="-122"/>
                <a:cs typeface="Microsoft YaHei" pitchFamily="34" charset="-120"/>
              </a:rPr>
              <a:t>06</a:t>
            </a:r>
            <a:endParaRPr lang="en-US" sz="1875" dirty="0"/>
          </a:p>
        </p:txBody>
      </p:sp>
      <p:sp>
        <p:nvSpPr>
          <p:cNvPr id="23" name="Text 19"/>
          <p:cNvSpPr/>
          <p:nvPr/>
        </p:nvSpPr>
        <p:spPr>
          <a:xfrm>
            <a:off x="2738438" y="3910013"/>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初学者友好</a:t>
            </a:r>
            <a:endParaRPr lang="en-US" sz="1200" dirty="0"/>
          </a:p>
        </p:txBody>
      </p:sp>
      <p:sp>
        <p:nvSpPr>
          <p:cNvPr id="24" name="Text 20"/>
          <p:cNvSpPr/>
          <p:nvPr/>
        </p:nvSpPr>
        <p:spPr>
          <a:xfrm>
            <a:off x="2738438" y="4200525"/>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射线法对初学者非常友好，易于上手。</a:t>
            </a:r>
            <a:endParaRPr lang="en-US" sz="1050" dirty="0"/>
          </a:p>
        </p:txBody>
      </p:sp>
      <p:sp>
        <p:nvSpPr>
          <p:cNvPr id="25" name="Text 21"/>
          <p:cNvSpPr/>
          <p:nvPr/>
        </p:nvSpPr>
        <p:spPr>
          <a:xfrm>
            <a:off x="4762500" y="3367088"/>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31AB78"/>
                </a:solidFill>
                <a:latin typeface="Microsoft YaHei" pitchFamily="34" charset="0"/>
                <a:ea typeface="Microsoft YaHei" pitchFamily="34" charset="-122"/>
                <a:cs typeface="Microsoft YaHei" pitchFamily="34" charset="-120"/>
              </a:rPr>
              <a:t>07</a:t>
            </a:r>
            <a:endParaRPr lang="en-US" sz="1875" dirty="0"/>
          </a:p>
        </p:txBody>
      </p:sp>
      <p:sp>
        <p:nvSpPr>
          <p:cNvPr id="26" name="Text 22"/>
          <p:cNvSpPr/>
          <p:nvPr/>
        </p:nvSpPr>
        <p:spPr>
          <a:xfrm>
            <a:off x="4705350" y="3910013"/>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高效处理数据</a:t>
            </a:r>
            <a:endParaRPr lang="en-US" sz="1200" dirty="0"/>
          </a:p>
        </p:txBody>
      </p:sp>
      <p:sp>
        <p:nvSpPr>
          <p:cNvPr id="27" name="Text 23"/>
          <p:cNvSpPr/>
          <p:nvPr/>
        </p:nvSpPr>
        <p:spPr>
          <a:xfrm>
            <a:off x="4705350" y="4200525"/>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射线法在处理大量数据时表现出较高的效率。</a:t>
            </a:r>
            <a:endParaRPr lang="en-US" sz="1050" dirty="0"/>
          </a:p>
        </p:txBody>
      </p:sp>
      <p:sp>
        <p:nvSpPr>
          <p:cNvPr id="28" name="Text 24"/>
          <p:cNvSpPr/>
          <p:nvPr/>
        </p:nvSpPr>
        <p:spPr>
          <a:xfrm>
            <a:off x="6729413" y="3367088"/>
            <a:ext cx="1643063" cy="361950"/>
          </a:xfrm>
          <a:prstGeom prst="rect">
            <a:avLst/>
          </a:prstGeom>
          <a:noFill/>
          <a:ln/>
        </p:spPr>
        <p:txBody>
          <a:bodyPr wrap="square" lIns="0" tIns="0" rIns="0" bIns="0" rtlCol="0" anchor="ctr" vert="horz"/>
          <a:lstStyle/>
          <a:p>
            <a:pPr algn="ctr" indent="0" marL="0">
              <a:lnSpc>
                <a:spcPts val="2550"/>
              </a:lnSpc>
              <a:buNone/>
            </a:pPr>
            <a:r>
              <a:rPr lang="en-US" sz="1875" b="1" dirty="0">
                <a:solidFill>
                  <a:srgbClr val="6CC215"/>
                </a:solidFill>
                <a:latin typeface="Microsoft YaHei" pitchFamily="34" charset="0"/>
                <a:ea typeface="Microsoft YaHei" pitchFamily="34" charset="-122"/>
                <a:cs typeface="Microsoft YaHei" pitchFamily="34" charset="-120"/>
              </a:rPr>
              <a:t>08</a:t>
            </a:r>
            <a:endParaRPr lang="en-US" sz="1875" dirty="0"/>
          </a:p>
        </p:txBody>
      </p:sp>
      <p:sp>
        <p:nvSpPr>
          <p:cNvPr id="29" name="Text 25"/>
          <p:cNvSpPr/>
          <p:nvPr/>
        </p:nvSpPr>
        <p:spPr>
          <a:xfrm>
            <a:off x="6672263" y="3910013"/>
            <a:ext cx="1700213" cy="252413"/>
          </a:xfrm>
          <a:prstGeom prst="rect">
            <a:avLst/>
          </a:prstGeom>
          <a:noFill/>
          <a:ln/>
        </p:spPr>
        <p:txBody>
          <a:bodyPr wrap="square" lIns="0" tIns="0" rIns="0" bIns="0" rtlCol="0" anchor="ctr" vert="horz"/>
          <a:lstStyle/>
          <a:p>
            <a:pPr algn="ct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局限性明显</a:t>
            </a:r>
            <a:endParaRPr lang="en-US" sz="1200" dirty="0"/>
          </a:p>
        </p:txBody>
      </p:sp>
      <p:sp>
        <p:nvSpPr>
          <p:cNvPr id="30" name="Text 26"/>
          <p:cNvSpPr/>
          <p:nvPr/>
        </p:nvSpPr>
        <p:spPr>
          <a:xfrm>
            <a:off x="6672263" y="4200525"/>
            <a:ext cx="1700213" cy="457200"/>
          </a:xfrm>
          <a:prstGeom prst="rect">
            <a:avLst/>
          </a:prstGeom>
          <a:noFill/>
          <a:ln/>
        </p:spPr>
        <p:txBody>
          <a:bodyPr wrap="square" lIns="0" tIns="0" rIns="0" bIns="0" rtlCol="0" anchor="ctr" vert="horz"/>
          <a:lstStyle/>
          <a:p>
            <a:pPr algn="ct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射线法在处理特定类型多边形时存在局限性。</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算法原理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92000"/>
                  </a:srgbClr>
                </a:solidFill>
                <a:latin typeface="Microsoft YaHei" pitchFamily="34" charset="0"/>
                <a:ea typeface="Microsoft YaHei" pitchFamily="34" charset="-122"/>
                <a:cs typeface="Microsoft YaHei"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5976938"/>
          </a:xfrm>
          <a:prstGeom prst="rect">
            <a:avLst/>
          </a:prstGeom>
          <a:solidFill>
            <a:srgbClr val="FFFFFF"/>
          </a:solidFill>
          <a:ln/>
        </p:spPr>
      </p:sp>
      <p:pic>
        <p:nvPicPr>
          <p:cNvPr id="3" name="Image 0" descr="preencoded.png">    </p:cNvPr>
          <p:cNvPicPr>
            <a:picLocks noChangeAspect="1"/>
          </p:cNvPicPr>
          <p:nvPr/>
        </p:nvPicPr>
        <p:blipFill>
          <a:blip r:embed="rId1"/>
          <a:srcRect l="6972" r="6972" t="0" b="0"/>
          <a:stretch/>
        </p:blipFill>
        <p:spPr>
          <a:xfrm>
            <a:off x="0" y="0"/>
            <a:ext cx="9144000" cy="5976938"/>
          </a:xfrm>
          <a:prstGeom prst="rect">
            <a:avLst/>
          </a:prstGeom>
        </p:spPr>
      </p:pic>
      <p:pic>
        <p:nvPicPr>
          <p:cNvPr id="4" name="Image 1" descr="preencoded.png">    </p:cNvPr>
          <p:cNvPicPr>
            <a:picLocks noChangeAspect="1"/>
          </p:cNvPicPr>
          <p:nvPr/>
        </p:nvPicPr>
        <p:blipFill>
          <a:blip r:embed="rId2"/>
          <a:srcRect l="17729" r="17729" t="0" b="0"/>
          <a:stretch/>
        </p:blipFill>
        <p:spPr>
          <a:xfrm>
            <a:off x="0" y="0"/>
            <a:ext cx="3857625" cy="5976938"/>
          </a:xfrm>
          <a:prstGeom prst="rect">
            <a:avLst/>
          </a:prstGeom>
        </p:spPr>
      </p:pic>
      <p:sp>
        <p:nvSpPr>
          <p:cNvPr id="5" name="Text 1"/>
          <p:cNvSpPr/>
          <p:nvPr/>
        </p:nvSpPr>
        <p:spPr>
          <a:xfrm>
            <a:off x="4429125" y="285750"/>
            <a:ext cx="40386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射线方向的选择与优化</a:t>
            </a:r>
            <a:endParaRPr lang="en-US" sz="2250" dirty="0"/>
          </a:p>
        </p:txBody>
      </p:sp>
      <p:sp>
        <p:nvSpPr>
          <p:cNvPr id="6" name="Text 2"/>
          <p:cNvSpPr/>
          <p:nvPr/>
        </p:nvSpPr>
        <p:spPr>
          <a:xfrm>
            <a:off x="4429125" y="742950"/>
            <a:ext cx="40386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4257675" y="1162050"/>
            <a:ext cx="2052637" cy="2338388"/>
          </a:xfrm>
          <a:prstGeom prst="rect">
            <a:avLst/>
          </a:prstGeom>
        </p:spPr>
      </p:pic>
      <p:sp>
        <p:nvSpPr>
          <p:cNvPr id="8" name="Text 3"/>
          <p:cNvSpPr/>
          <p:nvPr/>
        </p:nvSpPr>
        <p:spPr>
          <a:xfrm>
            <a:off x="4610100" y="1943100"/>
            <a:ext cx="1347788"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射线方向选择</a:t>
            </a:r>
            <a:endParaRPr lang="en-US" sz="1200" dirty="0"/>
          </a:p>
        </p:txBody>
      </p:sp>
      <p:sp>
        <p:nvSpPr>
          <p:cNvPr id="9" name="Text 4"/>
          <p:cNvSpPr/>
          <p:nvPr/>
        </p:nvSpPr>
        <p:spPr>
          <a:xfrm>
            <a:off x="4610100" y="2233613"/>
            <a:ext cx="1347788" cy="8763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选择水平向右的射线作为标准，简化计算过程，提高算法效率。</a:t>
            </a:r>
            <a:endParaRPr lang="en-US" sz="1050" dirty="0"/>
          </a:p>
        </p:txBody>
      </p:sp>
      <p:pic>
        <p:nvPicPr>
          <p:cNvPr id="10" name="Image 3" descr="preencoded.png">    </p:cNvPr>
          <p:cNvPicPr>
            <a:picLocks noChangeAspect="1"/>
          </p:cNvPicPr>
          <p:nvPr/>
        </p:nvPicPr>
        <p:blipFill>
          <a:blip r:embed="rId4"/>
          <a:srcRect l="0" r="0" t="0" b="0"/>
          <a:stretch/>
        </p:blipFill>
        <p:spPr>
          <a:xfrm>
            <a:off x="6310312" y="1162050"/>
            <a:ext cx="2052637" cy="2338388"/>
          </a:xfrm>
          <a:prstGeom prst="rect">
            <a:avLst/>
          </a:prstGeom>
        </p:spPr>
      </p:pic>
      <p:sp>
        <p:nvSpPr>
          <p:cNvPr id="11" name="Text 5"/>
          <p:cNvSpPr/>
          <p:nvPr/>
        </p:nvSpPr>
        <p:spPr>
          <a:xfrm>
            <a:off x="6662738" y="1943100"/>
            <a:ext cx="1347788"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优化策略</a:t>
            </a:r>
            <a:endParaRPr lang="en-US" sz="1200" dirty="0"/>
          </a:p>
        </p:txBody>
      </p:sp>
      <p:sp>
        <p:nvSpPr>
          <p:cNvPr id="12" name="Text 6"/>
          <p:cNvSpPr/>
          <p:nvPr/>
        </p:nvSpPr>
        <p:spPr>
          <a:xfrm>
            <a:off x="6662738" y="2233613"/>
            <a:ext cx="1347788" cy="8763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利用坐标系统特性，预先排除非相交边，减少无效计算，提升性能。</a:t>
            </a:r>
            <a:endParaRPr lang="en-US" sz="1050" dirty="0"/>
          </a:p>
        </p:txBody>
      </p:sp>
      <p:pic>
        <p:nvPicPr>
          <p:cNvPr id="13" name="Image 4" descr="preencoded.png">    </p:cNvPr>
          <p:cNvPicPr>
            <a:picLocks noChangeAspect="1"/>
          </p:cNvPicPr>
          <p:nvPr/>
        </p:nvPicPr>
        <p:blipFill>
          <a:blip r:embed="rId5"/>
          <a:srcRect l="0" r="0" t="0" b="0"/>
          <a:stretch/>
        </p:blipFill>
        <p:spPr>
          <a:xfrm>
            <a:off x="4257675" y="3500438"/>
            <a:ext cx="2052637" cy="2266950"/>
          </a:xfrm>
          <a:prstGeom prst="rect">
            <a:avLst/>
          </a:prstGeom>
        </p:spPr>
      </p:pic>
      <p:sp>
        <p:nvSpPr>
          <p:cNvPr id="14" name="Text 7"/>
          <p:cNvSpPr/>
          <p:nvPr/>
        </p:nvSpPr>
        <p:spPr>
          <a:xfrm>
            <a:off x="4610100" y="4350544"/>
            <a:ext cx="1347788"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方向影响分析</a:t>
            </a:r>
            <a:endParaRPr lang="en-US" sz="1200" dirty="0"/>
          </a:p>
        </p:txBody>
      </p:sp>
      <p:sp>
        <p:nvSpPr>
          <p:cNvPr id="15" name="Text 8"/>
          <p:cNvSpPr/>
          <p:nvPr/>
        </p:nvSpPr>
        <p:spPr>
          <a:xfrm>
            <a:off x="4610100" y="4641056"/>
            <a:ext cx="1347788"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探讨不同射线方向对算法准确性的影响，确保结果的可靠性。</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0" r="0" t="16146" b="16146"/>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wrap="square" lIns="0" tIns="0" rIns="0" bIns="0" rtlCol="0" anchor="ctr" vert="horz"/>
          <a:lstStyle/>
          <a:p>
            <a:pPr algn="l" indent="0" marL="0">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多边形边界的交点检测方法</a:t>
            </a:r>
            <a:endParaRPr lang="en-US" sz="2250" dirty="0"/>
          </a:p>
        </p:txBody>
      </p:sp>
      <p:sp>
        <p:nvSpPr>
          <p:cNvPr id="6" name="Text 2"/>
          <p:cNvSpPr/>
          <p:nvPr/>
        </p:nvSpPr>
        <p:spPr>
          <a:xfrm>
            <a:off x="571500" y="742950"/>
            <a:ext cx="8001000" cy="209550"/>
          </a:xfrm>
          <a:prstGeom prst="rect">
            <a:avLst/>
          </a:prstGeom>
          <a:noFill/>
          <a:ln/>
        </p:spPr>
        <p:txBody>
          <a:bodyPr wrap="square" lIns="0" tIns="0" rIns="0" bIns="0" rtlCol="0" anchor="ctr" vert="horz"/>
          <a:lstStyle/>
          <a:p>
            <a:pPr algn="l" indent="0" marL="0">
              <a:lnSpc>
                <a:spcPts val="1650"/>
              </a:lnSpc>
              <a:buNone/>
            </a:pPr>
            <a:endParaRPr lang="en-US" sz="1200" dirty="0"/>
          </a:p>
        </p:txBody>
      </p:sp>
      <p:pic>
        <p:nvPicPr>
          <p:cNvPr id="7" name="Image 2" descr="preencoded.png">    </p:cNvPr>
          <p:cNvPicPr>
            <a:picLocks noChangeAspect="1"/>
          </p:cNvPicPr>
          <p:nvPr/>
        </p:nvPicPr>
        <p:blipFill>
          <a:blip r:embed="rId3"/>
          <a:srcRect l="0" r="0" t="0" b="0"/>
          <a:stretch/>
        </p:blipFill>
        <p:spPr>
          <a:xfrm>
            <a:off x="381000" y="1428750"/>
            <a:ext cx="8382000" cy="2757488"/>
          </a:xfrm>
          <a:prstGeom prst="rect">
            <a:avLst/>
          </a:prstGeom>
        </p:spPr>
      </p:pic>
      <p:sp>
        <p:nvSpPr>
          <p:cNvPr id="8" name="Text 3"/>
          <p:cNvSpPr/>
          <p:nvPr/>
        </p:nvSpPr>
        <p:spPr>
          <a:xfrm>
            <a:off x="595313" y="3295650"/>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直线方程定义</a:t>
            </a:r>
            <a:endParaRPr lang="en-US" sz="1200" dirty="0"/>
          </a:p>
        </p:txBody>
      </p:sp>
      <p:sp>
        <p:nvSpPr>
          <p:cNvPr id="9" name="Text 4"/>
          <p:cNvSpPr/>
          <p:nvPr/>
        </p:nvSpPr>
        <p:spPr>
          <a:xfrm>
            <a:off x="595313" y="3586163"/>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使用直线方程 \( y = mx + b \) 来表示射线，其中 m 是斜率，b 是截距。</a:t>
            </a:r>
            <a:endParaRPr lang="en-US" sz="1050" dirty="0"/>
          </a:p>
        </p:txBody>
      </p:sp>
      <p:sp>
        <p:nvSpPr>
          <p:cNvPr id="10" name="Text 5"/>
          <p:cNvSpPr/>
          <p:nvPr/>
        </p:nvSpPr>
        <p:spPr>
          <a:xfrm>
            <a:off x="595313" y="2433638"/>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计算交点坐标</a:t>
            </a:r>
            <a:endParaRPr lang="en-US" sz="1200" dirty="0"/>
          </a:p>
        </p:txBody>
      </p:sp>
      <p:sp>
        <p:nvSpPr>
          <p:cNvPr id="11" name="Text 6"/>
          <p:cNvSpPr/>
          <p:nvPr/>
        </p:nvSpPr>
        <p:spPr>
          <a:xfrm>
            <a:off x="595313" y="2724150"/>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结合射线的起点和方向，计算射线与多边形各边的交点坐标。</a:t>
            </a:r>
            <a:endParaRPr lang="en-US" sz="1050" dirty="0"/>
          </a:p>
        </p:txBody>
      </p:sp>
      <p:sp>
        <p:nvSpPr>
          <p:cNvPr id="12" name="Text 7"/>
          <p:cNvSpPr/>
          <p:nvPr/>
        </p:nvSpPr>
        <p:spPr>
          <a:xfrm>
            <a:off x="595313" y="1571625"/>
            <a:ext cx="2362200" cy="252413"/>
          </a:xfrm>
          <a:prstGeom prst="rect">
            <a:avLst/>
          </a:prstGeom>
          <a:noFill/>
          <a:ln/>
        </p:spPr>
        <p:txBody>
          <a:bodyPr wrap="square" lIns="0" tIns="0" rIns="0" bIns="0" rtlCol="0" anchor="ctr" vert="horz"/>
          <a:lstStyle/>
          <a:p>
            <a:pPr algn="r"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验证交点有效性</a:t>
            </a:r>
            <a:endParaRPr lang="en-US" sz="1200" dirty="0"/>
          </a:p>
        </p:txBody>
      </p:sp>
      <p:sp>
        <p:nvSpPr>
          <p:cNvPr id="13" name="Text 8"/>
          <p:cNvSpPr/>
          <p:nvPr/>
        </p:nvSpPr>
        <p:spPr>
          <a:xfrm>
            <a:off x="595313" y="1862138"/>
            <a:ext cx="2362200" cy="457200"/>
          </a:xfrm>
          <a:prstGeom prst="rect">
            <a:avLst/>
          </a:prstGeom>
          <a:noFill/>
          <a:ln/>
        </p:spPr>
        <p:txBody>
          <a:bodyPr wrap="square" lIns="0" tIns="0" rIns="0" bIns="0" rtlCol="0" anchor="ctr" vert="horz"/>
          <a:lstStyle/>
          <a:p>
            <a:pPr algn="r"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通过比较射线与边的端点坐标，确定计算出的交点是否有效。</a:t>
            </a:r>
            <a:endParaRPr lang="en-US" sz="1050" dirty="0"/>
          </a:p>
        </p:txBody>
      </p:sp>
      <p:sp>
        <p:nvSpPr>
          <p:cNvPr id="14" name="Text 9"/>
          <p:cNvSpPr/>
          <p:nvPr/>
        </p:nvSpPr>
        <p:spPr>
          <a:xfrm>
            <a:off x="6186488" y="1466850"/>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快速排除法应用</a:t>
            </a:r>
            <a:endParaRPr lang="en-US" sz="1200" dirty="0"/>
          </a:p>
        </p:txBody>
      </p:sp>
      <p:sp>
        <p:nvSpPr>
          <p:cNvPr id="15" name="Text 10"/>
          <p:cNvSpPr/>
          <p:nvPr/>
        </p:nvSpPr>
        <p:spPr>
          <a:xfrm>
            <a:off x="6186488" y="1757362"/>
            <a:ext cx="236220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在正式计算前，先判断射线与边的垂直投影是否重叠，以减少不必要的计算。</a:t>
            </a:r>
            <a:endParaRPr lang="en-US" sz="1050" dirty="0"/>
          </a:p>
        </p:txBody>
      </p:sp>
      <p:sp>
        <p:nvSpPr>
          <p:cNvPr id="16" name="Text 11"/>
          <p:cNvSpPr/>
          <p:nvPr/>
        </p:nvSpPr>
        <p:spPr>
          <a:xfrm>
            <a:off x="6186488" y="2328863"/>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减少无效计算</a:t>
            </a:r>
            <a:endParaRPr lang="en-US" sz="1200" dirty="0"/>
          </a:p>
        </p:txBody>
      </p:sp>
      <p:sp>
        <p:nvSpPr>
          <p:cNvPr id="17" name="Text 12"/>
          <p:cNvSpPr/>
          <p:nvPr/>
        </p:nvSpPr>
        <p:spPr>
          <a:xfrm>
            <a:off x="6186488" y="2619375"/>
            <a:ext cx="2362200" cy="66675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利用快速排除法可以显著提高算法效率，避免对不可能相交的情况进行详细计算。</a:t>
            </a:r>
            <a:endParaRPr lang="en-US" sz="1050" dirty="0"/>
          </a:p>
        </p:txBody>
      </p:sp>
      <p:sp>
        <p:nvSpPr>
          <p:cNvPr id="18" name="Text 13"/>
          <p:cNvSpPr/>
          <p:nvPr/>
        </p:nvSpPr>
        <p:spPr>
          <a:xfrm>
            <a:off x="6186488" y="3400425"/>
            <a:ext cx="2362200" cy="252413"/>
          </a:xfrm>
          <a:prstGeom prst="rect">
            <a:avLst/>
          </a:prstGeom>
          <a:noFill/>
          <a:ln/>
        </p:spPr>
        <p:txBody>
          <a:bodyPr wrap="square" lIns="0" tIns="0" rIns="0" bIns="0" rtlCol="0" anchor="ctr" vert="horz"/>
          <a:lstStyle/>
          <a:p>
            <a:pPr algn="l" indent="0" marL="0">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优化检测流程</a:t>
            </a:r>
            <a:endParaRPr lang="en-US" sz="1200" dirty="0"/>
          </a:p>
        </p:txBody>
      </p:sp>
      <p:sp>
        <p:nvSpPr>
          <p:cNvPr id="19" name="Text 14"/>
          <p:cNvSpPr/>
          <p:nvPr/>
        </p:nvSpPr>
        <p:spPr>
          <a:xfrm>
            <a:off x="6186488" y="3690938"/>
            <a:ext cx="2362200" cy="457200"/>
          </a:xfrm>
          <a:prstGeom prst="rect">
            <a:avLst/>
          </a:prstGeom>
          <a:noFill/>
          <a:ln/>
        </p:spPr>
        <p:txBody>
          <a:bodyPr wrap="square" lIns="0" tIns="0" rIns="0" bIns="0" rtlCol="0" anchor="ctr" vert="horz"/>
          <a:lstStyle/>
          <a:p>
            <a:pPr algn="l" indent="0" marL="0">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整个检测过程经过优化，确保了算法的高效性和准确性。</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2025-08-29T00:56:47Z</dcterms:created>
  <dcterms:modified xsi:type="dcterms:W3CDTF">2025-08-29T00:56:47Z</dcterms:modified>
</cp:coreProperties>
</file>

<file path=docProps/custom.xml><?xml version="1.0" encoding="utf-8"?>
<ns0:Properties xmlns:ns0="http://schemas.openxmlformats.org/officeDocument/2006/custom-properties" xmlns:ns1="http://schemas.openxmlformats.org/officeDocument/2006/docPropsVTypes" xmlns="http://schemas.openxmlformats.org/officeDocument/2006/custom-properties" xmlns:vt="http://schemas.openxmlformats.org/officeDocument/2006/docPropsVTypes">
  <ns0:property fmtid="{D5CDD505-2E9C-101B-9397-08002B2CF9AE}" pid="2" name="AIGC">
    <ns1:lpwstr>{"Label": 1, "ContentProducer": "001191330110MADHPQQY7L10000", "ProduceID": "e27ff94cf14ebe4148ee02b27d1d2fbb", "ReservedCode1": "1149469b853f4f9f1615482e4f023b319e3ff314b5b87eec529460ed4a9967f0", "ContentPropagator": "001191330110MADHPQQY7L10000", "PropagateID": "e27ff94cf14ebe4148ee02b27d1d2fbb", "ReservedCode2": ""}</ns1:lpwstr>
  </ns0:property>
</ns0:Properties>
</file>